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18.xml" ContentType="application/vnd.openxmlformats-officedocument.presentationml.slideMaster+xml"/>
  <Override PartName="/ppt/slideMasters/slideMaster6.xml" ContentType="application/vnd.openxmlformats-officedocument.presentationml.slideMaster+xml"/>
  <Override PartName="/ppt/slideMasters/slideMaster17.xml" ContentType="application/vnd.openxmlformats-officedocument.presentationml.slideMaster+xml"/>
  <Override PartName="/ppt/slideMasters/slideMaster5.xml" ContentType="application/vnd.openxmlformats-officedocument.presentationml.slideMaster+xml"/>
  <Override PartName="/ppt/slideMasters/slideMaster16.xml" ContentType="application/vnd.openxmlformats-officedocument.presentationml.slideMaster+xml"/>
  <Override PartName="/ppt/slideMasters/slideMaster4.xml" ContentType="application/vnd.openxmlformats-officedocument.presentationml.slideMaster+xml"/>
  <Override PartName="/ppt/slideMasters/slideMaster15.xml" ContentType="application/vnd.openxmlformats-officedocument.presentationml.slideMaster+xml"/>
  <Override PartName="/ppt/slideMasters/slideMaster3.xml" ContentType="application/vnd.openxmlformats-officedocument.presentationml.slideMaster+xml"/>
  <Override PartName="/ppt/slideMasters/_rels/slideMaster6.xml.rels" ContentType="application/vnd.openxmlformats-package.relationships+xml"/>
  <Override PartName="/ppt/slideMasters/_rels/slideMaster17.xml.rels" ContentType="application/vnd.openxmlformats-package.relationships+xml"/>
  <Override PartName="/ppt/slideMasters/_rels/slideMaster5.xml.rels" ContentType="application/vnd.openxmlformats-package.relationships+xml"/>
  <Override PartName="/ppt/slideMasters/_rels/slideMaster16.xml.rels" ContentType="application/vnd.openxmlformats-package.relationships+xml"/>
  <Override PartName="/ppt/slideMasters/_rels/slideMaster11.xml.rels" ContentType="application/vnd.openxmlformats-package.relationships+xml"/>
  <Override PartName="/ppt/slideMasters/_rels/slideMaster10.xml.rels" ContentType="application/vnd.openxmlformats-package.relationships+xml"/>
  <Override PartName="/ppt/slideMasters/_rels/slideMaster9.xml.rels" ContentType="application/vnd.openxmlformats-package.relationships+xml"/>
  <Override PartName="/ppt/slideMasters/_rels/slideMaster4.xml.rels" ContentType="application/vnd.openxmlformats-package.relationships+xml"/>
  <Override PartName="/ppt/slideMasters/_rels/slideMaster15.xml.rels" ContentType="application/vnd.openxmlformats-package.relationships+xml"/>
  <Override PartName="/ppt/slideMasters/_rels/slideMaster8.xml.rels" ContentType="application/vnd.openxmlformats-package.relationships+xml"/>
  <Override PartName="/ppt/slideMasters/_rels/slideMaster12.xml.rels" ContentType="application/vnd.openxmlformats-package.relationships+xml"/>
  <Override PartName="/ppt/slideMasters/_rels/slideMaster1.xml.rels" ContentType="application/vnd.openxmlformats-package.relationships+xml"/>
  <Override PartName="/ppt/slideMasters/_rels/slideMaster18.xml.rels" ContentType="application/vnd.openxmlformats-package.relationships+xml"/>
  <Override PartName="/ppt/slideMasters/_rels/slideMaster7.xml.rels" ContentType="application/vnd.openxmlformats-package.relationships+xml"/>
  <Override PartName="/ppt/slideMasters/_rels/slideMaster13.xml.rels" ContentType="application/vnd.openxmlformats-package.relationships+xml"/>
  <Override PartName="/ppt/slideMasters/_rels/slideMaster2.xml.rels" ContentType="application/vnd.openxmlformats-package.relationships+xml"/>
  <Override PartName="/ppt/slideMasters/_rels/slideMaster14.xml.rels" ContentType="application/vnd.openxmlformats-package.relationships+xml"/>
  <Override PartName="/ppt/slideMasters/_rels/slideMaster3.xml.rels" ContentType="application/vnd.openxmlformats-package.relationships+xml"/>
  <Override PartName="/ppt/slideMasters/slideMaster14.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Masters/slideMaster13.xml" ContentType="application/vnd.openxmlformats-officedocument.presentationml.slideMaster+xml"/>
  <Override PartName="/ppt/slideMasters/slideMaster7.xml" ContentType="application/vnd.openxmlformats-officedocument.presentationml.slideMaster+xml"/>
  <Override PartName="/ppt/presProps.xml" ContentType="application/vnd.openxmlformats-officedocument.presentationml.presProps+xml"/>
  <Override PartName="/ppt/theme/theme10.xml" ContentType="application/vnd.openxmlformats-officedocument.theme+xml"/>
  <Override PartName="/ppt/theme/theme9.xml" ContentType="application/vnd.openxmlformats-officedocument.theme+xml"/>
  <Override PartName="/ppt/theme/theme8.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19.xml" ContentType="application/vnd.openxmlformats-officedocument.theme+xml"/>
  <Override PartName="/ppt/theme/theme18.xml" ContentType="application/vnd.openxmlformats-officedocument.theme+xml"/>
  <Override PartName="/ppt/theme/theme17.xml" ContentType="application/vnd.openxmlformats-officedocument.theme+xml"/>
  <Override PartName="/ppt/theme/theme16.xml" ContentType="application/vnd.openxmlformats-officedocument.theme+xml"/>
  <Override PartName="/ppt/theme/theme15.xml" ContentType="application/vnd.openxmlformats-officedocument.theme+xml"/>
  <Override PartName="/ppt/theme/theme14.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9.xml.rels" ContentType="application/vnd.openxmlformats-package.relationships+xml"/>
  <Override PartName="/ppt/slideLayouts/_rels/slideLayout17.xml.rels" ContentType="application/vnd.openxmlformats-package.relationships+xml"/>
  <Override PartName="/ppt/slideLayouts/_rels/slideLayout13.xml.rels" ContentType="application/vnd.openxmlformats-package.relationships+xml"/>
  <Override PartName="/ppt/slideLayouts/_rels/slideLayout8.xml.rels" ContentType="application/vnd.openxmlformats-package.relationships+xml"/>
  <Override PartName="/ppt/slideLayouts/_rels/slideLayout1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15.xml.rels" ContentType="application/vnd.openxmlformats-package.relationships+xml"/>
  <Override PartName="/ppt/slideLayouts/_rels/slideLayout18.xml.rels" ContentType="application/vnd.openxmlformats-package.relationships+xml"/>
  <Override PartName="/ppt/slideLayouts/_rels/slideLayout14.xml.rels" ContentType="application/vnd.openxmlformats-package.relationships+xml"/>
  <Override PartName="/ppt/slideLayouts/_rels/slideLayout6.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media/image2.png" ContentType="image/png"/>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3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notesSlides/_rels/notesSlide34.xml.rels" ContentType="application/vnd.openxmlformats-package.relationships+xml"/>
  <Override PartName="/ppt/notesSlides/_rels/notesSlide3.xml.rels" ContentType="application/vnd.openxmlformats-package.relationships+xml"/>
  <Override PartName="/ppt/notesSlides/_rels/notesSlide33.xml.rels" ContentType="application/vnd.openxmlformats-package.relationships+xml"/>
  <Override PartName="/ppt/notesSlides/_rels/notesSlide17.xml.rels" ContentType="application/vnd.openxmlformats-package.relationships+xml"/>
  <Override PartName="/ppt/notesSlides/_rels/notesSlide30.xml.rels" ContentType="application/vnd.openxmlformats-package.relationships+xml"/>
  <Override PartName="/ppt/notesSlides/_rels/notesSlide4.xml.rels" ContentType="application/vnd.openxmlformats-package.relationships+xml"/>
  <Override PartName="/ppt/notesSlides/_rels/notesSlide16.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30.xml" ContentType="application/vnd.openxmlformats-officedocument.presentationml.notesSlide+xml"/>
  <Override PartName="/ppt/notesSlides/notesSlide17.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 id="2147483678" r:id="rId17"/>
    <p:sldMasterId id="2147483680" r:id="rId18"/>
    <p:sldMasterId id="2147483682" r:id="rId19"/>
  </p:sldMasterIdLst>
  <p:notesMasterIdLst>
    <p:notesMasterId r:id="rId20"/>
  </p:notesMasterIdLst>
  <p:sldIdLst>
    <p:sldId id="256" r:id="rId21"/>
    <p:sldId id="257" r:id="rId22"/>
    <p:sldId id="258" r:id="rId23"/>
    <p:sldId id="259" r:id="rId24"/>
    <p:sldId id="260" r:id="rId25"/>
    <p:sldId id="261" r:id="rId26"/>
    <p:sldId id="262" r:id="rId27"/>
    <p:sldId id="263" r:id="rId28"/>
    <p:sldId id="264" r:id="rId29"/>
    <p:sldId id="265" r:id="rId30"/>
    <p:sldId id="266" r:id="rId31"/>
    <p:sldId id="267" r:id="rId32"/>
    <p:sldId id="268" r:id="rId33"/>
    <p:sldId id="269" r:id="rId34"/>
    <p:sldId id="270" r:id="rId35"/>
    <p:sldId id="271" r:id="rId36"/>
    <p:sldId id="272" r:id="rId37"/>
    <p:sldId id="273" r:id="rId38"/>
    <p:sldId id="274" r:id="rId39"/>
    <p:sldId id="275" r:id="rId40"/>
    <p:sldId id="276" r:id="rId41"/>
    <p:sldId id="277" r:id="rId42"/>
    <p:sldId id="278" r:id="rId43"/>
    <p:sldId id="279" r:id="rId44"/>
    <p:sldId id="280" r:id="rId45"/>
    <p:sldId id="281" r:id="rId46"/>
    <p:sldId id="282" r:id="rId47"/>
    <p:sldId id="283" r:id="rId48"/>
    <p:sldId id="284" r:id="rId49"/>
    <p:sldId id="285" r:id="rId50"/>
    <p:sldId id="286" r:id="rId51"/>
    <p:sldId id="287" r:id="rId52"/>
    <p:sldId id="288" r:id="rId53"/>
    <p:sldId id="289" r:id="rId54"/>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Master" Target="slideMasters/slideMaster18.xml"/><Relationship Id="rId20" Type="http://schemas.openxmlformats.org/officeDocument/2006/relationships/notesMaster" Target="notesMasters/notesMaster1.xml"/><Relationship Id="rId21" Type="http://schemas.openxmlformats.org/officeDocument/2006/relationships/slide" Target="slides/slide1.xml"/><Relationship Id="rId22" Type="http://schemas.openxmlformats.org/officeDocument/2006/relationships/slide" Target="slides/slide2.xml"/><Relationship Id="rId23" Type="http://schemas.openxmlformats.org/officeDocument/2006/relationships/slide" Target="slides/slide3.xml"/><Relationship Id="rId24" Type="http://schemas.openxmlformats.org/officeDocument/2006/relationships/slide" Target="slides/slide4.xml"/><Relationship Id="rId25" Type="http://schemas.openxmlformats.org/officeDocument/2006/relationships/slide" Target="slides/slide5.xml"/><Relationship Id="rId26" Type="http://schemas.openxmlformats.org/officeDocument/2006/relationships/slide" Target="slides/slide6.xml"/><Relationship Id="rId27" Type="http://schemas.openxmlformats.org/officeDocument/2006/relationships/slide" Target="slides/slide7.xml"/><Relationship Id="rId28" Type="http://schemas.openxmlformats.org/officeDocument/2006/relationships/slide" Target="slides/slide8.xml"/><Relationship Id="rId29" Type="http://schemas.openxmlformats.org/officeDocument/2006/relationships/slide" Target="slides/slide9.xml"/><Relationship Id="rId30" Type="http://schemas.openxmlformats.org/officeDocument/2006/relationships/slide" Target="slides/slide10.xml"/><Relationship Id="rId31" Type="http://schemas.openxmlformats.org/officeDocument/2006/relationships/slide" Target="slides/slide11.xml"/><Relationship Id="rId32" Type="http://schemas.openxmlformats.org/officeDocument/2006/relationships/slide" Target="slides/slide12.xml"/><Relationship Id="rId33" Type="http://schemas.openxmlformats.org/officeDocument/2006/relationships/slide" Target="slides/slide13.xml"/><Relationship Id="rId34" Type="http://schemas.openxmlformats.org/officeDocument/2006/relationships/slide" Target="slides/slide14.xml"/><Relationship Id="rId35" Type="http://schemas.openxmlformats.org/officeDocument/2006/relationships/slide" Target="slides/slide15.xml"/><Relationship Id="rId36" Type="http://schemas.openxmlformats.org/officeDocument/2006/relationships/slide" Target="slides/slide16.xml"/><Relationship Id="rId37" Type="http://schemas.openxmlformats.org/officeDocument/2006/relationships/slide" Target="slides/slide17.xml"/><Relationship Id="rId38" Type="http://schemas.openxmlformats.org/officeDocument/2006/relationships/slide" Target="slides/slide18.xml"/><Relationship Id="rId39" Type="http://schemas.openxmlformats.org/officeDocument/2006/relationships/slide" Target="slides/slide19.xml"/><Relationship Id="rId40" Type="http://schemas.openxmlformats.org/officeDocument/2006/relationships/slide" Target="slides/slide20.xml"/><Relationship Id="rId41" Type="http://schemas.openxmlformats.org/officeDocument/2006/relationships/slide" Target="slides/slide21.xml"/><Relationship Id="rId42" Type="http://schemas.openxmlformats.org/officeDocument/2006/relationships/slide" Target="slides/slide22.xml"/><Relationship Id="rId43" Type="http://schemas.openxmlformats.org/officeDocument/2006/relationships/slide" Target="slides/slide23.xml"/><Relationship Id="rId44" Type="http://schemas.openxmlformats.org/officeDocument/2006/relationships/slide" Target="slides/slide24.xml"/><Relationship Id="rId45" Type="http://schemas.openxmlformats.org/officeDocument/2006/relationships/slide" Target="slides/slide25.xml"/><Relationship Id="rId46" Type="http://schemas.openxmlformats.org/officeDocument/2006/relationships/slide" Target="slides/slide26.xml"/><Relationship Id="rId47" Type="http://schemas.openxmlformats.org/officeDocument/2006/relationships/slide" Target="slides/slide27.xml"/><Relationship Id="rId48" Type="http://schemas.openxmlformats.org/officeDocument/2006/relationships/slide" Target="slides/slide28.xml"/><Relationship Id="rId49" Type="http://schemas.openxmlformats.org/officeDocument/2006/relationships/slide" Target="slides/slide29.xml"/><Relationship Id="rId50" Type="http://schemas.openxmlformats.org/officeDocument/2006/relationships/slide" Target="slides/slide30.xml"/><Relationship Id="rId51" Type="http://schemas.openxmlformats.org/officeDocument/2006/relationships/slide" Target="slides/slide31.xml"/><Relationship Id="rId52" Type="http://schemas.openxmlformats.org/officeDocument/2006/relationships/slide" Target="slides/slide32.xml"/><Relationship Id="rId53" Type="http://schemas.openxmlformats.org/officeDocument/2006/relationships/slide" Target="slides/slide33.xml"/><Relationship Id="rId54" Type="http://schemas.openxmlformats.org/officeDocument/2006/relationships/slide" Target="slides/slide34.xml"/><Relationship Id="rId5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fr-CA" sz="4400" spc="-1" strike="noStrike">
                <a:solidFill>
                  <a:srgbClr val="000000"/>
                </a:solidFill>
                <a:latin typeface="Arial"/>
              </a:rPr>
              <a:t>Click to move the slide</a:t>
            </a:r>
            <a:endParaRPr b="0" lang="fr-CA" sz="4400" spc="-1" strike="noStrike">
              <a:solidFill>
                <a:srgbClr val="000000"/>
              </a:solidFill>
              <a:latin typeface="Arial"/>
            </a:endParaRPr>
          </a:p>
        </p:txBody>
      </p:sp>
      <p:sp>
        <p:nvSpPr>
          <p:cNvPr id="135"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fr-CA" sz="2000" spc="-1" strike="noStrike">
                <a:solidFill>
                  <a:srgbClr val="000000"/>
                </a:solidFill>
                <a:latin typeface="Arial"/>
              </a:rPr>
              <a:t>Click to edit the notes format</a:t>
            </a:r>
            <a:endParaRPr b="0" lang="fr-CA" sz="2000" spc="-1" strike="noStrike">
              <a:solidFill>
                <a:srgbClr val="000000"/>
              </a:solidFill>
              <a:latin typeface="Arial"/>
            </a:endParaRPr>
          </a:p>
        </p:txBody>
      </p:sp>
      <p:sp>
        <p:nvSpPr>
          <p:cNvPr id="136"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fr-CA" sz="1400" spc="-1" strike="noStrike">
                <a:solidFill>
                  <a:srgbClr val="000000"/>
                </a:solidFill>
                <a:latin typeface="Times New Roman"/>
              </a:rPr>
              <a:t>&lt;header&gt;</a:t>
            </a:r>
            <a:endParaRPr b="0" lang="fr-CA" sz="1400" spc="-1" strike="noStrike">
              <a:solidFill>
                <a:srgbClr val="000000"/>
              </a:solidFill>
              <a:latin typeface="Times New Roman"/>
            </a:endParaRPr>
          </a:p>
        </p:txBody>
      </p:sp>
      <p:sp>
        <p:nvSpPr>
          <p:cNvPr id="137"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fr-CA" sz="1400" spc="-1" strike="noStrike">
                <a:solidFill>
                  <a:srgbClr val="000000"/>
                </a:solidFill>
                <a:latin typeface="Times New Roman"/>
              </a:defRPr>
            </a:lvl1pPr>
          </a:lstStyle>
          <a:p>
            <a:pPr indent="0" algn="r">
              <a:buNone/>
            </a:pPr>
            <a:r>
              <a:rPr b="0" lang="fr-CA" sz="1400" spc="-1" strike="noStrike">
                <a:solidFill>
                  <a:srgbClr val="000000"/>
                </a:solidFill>
                <a:latin typeface="Times New Roman"/>
              </a:rPr>
              <a:t>&lt;date/time&gt;</a:t>
            </a:r>
            <a:endParaRPr b="0" lang="fr-CA" sz="1400" spc="-1" strike="noStrike">
              <a:solidFill>
                <a:srgbClr val="000000"/>
              </a:solidFill>
              <a:latin typeface="Times New Roman"/>
            </a:endParaRPr>
          </a:p>
        </p:txBody>
      </p:sp>
      <p:sp>
        <p:nvSpPr>
          <p:cNvPr id="138"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fr-CA" sz="1400" spc="-1" strike="noStrike">
                <a:solidFill>
                  <a:srgbClr val="000000"/>
                </a:solidFill>
                <a:latin typeface="Times New Roman"/>
              </a:defRPr>
            </a:lvl1pPr>
          </a:lstStyle>
          <a:p>
            <a:pPr indent="0">
              <a:buNone/>
            </a:pPr>
            <a:r>
              <a:rPr b="0" lang="fr-CA" sz="1400" spc="-1" strike="noStrike">
                <a:solidFill>
                  <a:srgbClr val="000000"/>
                </a:solidFill>
                <a:latin typeface="Times New Roman"/>
              </a:rPr>
              <a:t>&lt;footer&gt;</a:t>
            </a:r>
            <a:endParaRPr b="0" lang="fr-CA" sz="1400" spc="-1" strike="noStrike">
              <a:solidFill>
                <a:srgbClr val="000000"/>
              </a:solidFill>
              <a:latin typeface="Times New Roman"/>
            </a:endParaRPr>
          </a:p>
        </p:txBody>
      </p:sp>
      <p:sp>
        <p:nvSpPr>
          <p:cNvPr id="139"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fr-CA" sz="1400" spc="-1" strike="noStrike">
                <a:solidFill>
                  <a:srgbClr val="000000"/>
                </a:solidFill>
                <a:latin typeface="Times New Roman"/>
              </a:defRPr>
            </a:lvl1pPr>
          </a:lstStyle>
          <a:p>
            <a:pPr indent="0" algn="r">
              <a:buNone/>
            </a:pPr>
            <a:fld id="{9E050014-9CAC-4A09-A765-49DDED987410}" type="slidenum">
              <a:rPr b="0" lang="fr-CA" sz="1400" spc="-1" strike="noStrike">
                <a:solidFill>
                  <a:srgbClr val="000000"/>
                </a:solidFill>
                <a:latin typeface="Times New Roman"/>
              </a:rPr>
              <a:t>&lt;number&gt;</a:t>
            </a:fld>
            <a:endParaRPr b="0" lang="fr-CA"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hyperlink" Target="https://www.tutorialspoint.com/apache_camel/apache_camel_endpoints.htm" TargetMode="External"/><Relationship Id="rId2" Type="http://schemas.openxmlformats.org/officeDocument/2006/relationships/slide" Target="../slides/slide33.xml"/><Relationship Id="rId3"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1" lang="en-US" sz="1400" spc="-1" strike="noStrike">
                <a:solidFill>
                  <a:schemeClr val="dk1"/>
                </a:solidFill>
                <a:latin typeface="Raleway"/>
                <a:ea typeface="Raleway"/>
              </a:rPr>
              <a:t>This template is free to use under Creative Commons Attribution license. Please mention Slidehood.com and other resources used in a slide footer.</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53" name="PlaceHolder 2"/>
          <p:cNvSpPr>
            <a:spLocks noGrp="1"/>
          </p:cNvSpPr>
          <p:nvPr>
            <p:ph type="sldImg"/>
          </p:nvPr>
        </p:nvSpPr>
        <p:spPr>
          <a:xfrm>
            <a:off x="1143360" y="685800"/>
            <a:ext cx="4571640" cy="3428280"/>
          </a:xfrm>
          <a:prstGeom prst="rect">
            <a:avLst/>
          </a:prstGeom>
          <a:ln w="0">
            <a:noFill/>
          </a:ln>
        </p:spPr>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1" lang="en-US" sz="1400" spc="-1" strike="noStrike">
                <a:solidFill>
                  <a:schemeClr val="dk1"/>
                </a:solidFill>
                <a:latin typeface="Raleway"/>
                <a:ea typeface="Raleway"/>
              </a:rPr>
              <a:t>This template is free to use under Creative Commons Attribution license. Please mention Slidehood.com and other resources used in a slide footer.</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59" name="PlaceHolder 2"/>
          <p:cNvSpPr>
            <a:spLocks noGrp="1"/>
          </p:cNvSpPr>
          <p:nvPr>
            <p:ph type="sldImg"/>
          </p:nvPr>
        </p:nvSpPr>
        <p:spPr>
          <a:xfrm>
            <a:off x="1143360" y="685800"/>
            <a:ext cx="4571640" cy="3428280"/>
          </a:xfrm>
          <a:prstGeom prst="rect">
            <a:avLst/>
          </a:prstGeom>
          <a:ln w="0">
            <a:noFill/>
          </a:ln>
        </p:spPr>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0" lang="en-US" sz="1400" spc="-1" strike="noStrike">
                <a:solidFill>
                  <a:srgbClr val="f7931e"/>
                </a:solidFill>
                <a:latin typeface="Raleway"/>
                <a:ea typeface="Raleway"/>
              </a:rPr>
              <a:t>FONT</a:t>
            </a:r>
            <a:r>
              <a:rPr b="0" lang="en-US" sz="1800" spc="-1" strike="noStrike">
                <a:solidFill>
                  <a:srgbClr val="f7931e"/>
                </a:solidFill>
                <a:latin typeface="Raleway"/>
                <a:ea typeface="Raleway"/>
              </a:rPr>
              <a:t>: </a:t>
            </a:r>
            <a:r>
              <a:rPr b="0" lang="en-US" sz="1400" spc="-1" strike="noStrike">
                <a:solidFill>
                  <a:srgbClr val="f7931e"/>
                </a:solidFill>
                <a:latin typeface="Raleway"/>
                <a:ea typeface="Raleway"/>
              </a:rPr>
              <a:t>RALEWAY &amp; CALIBRI</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61" name="PlaceHolder 2"/>
          <p:cNvSpPr>
            <a:spLocks noGrp="1"/>
          </p:cNvSpPr>
          <p:nvPr>
            <p:ph type="sldImg"/>
          </p:nvPr>
        </p:nvSpPr>
        <p:spPr>
          <a:xfrm>
            <a:off x="1143360" y="685800"/>
            <a:ext cx="4571640" cy="3428280"/>
          </a:xfrm>
          <a:prstGeom prst="rect">
            <a:avLst/>
          </a:prstGeom>
          <a:ln w="0">
            <a:noFill/>
          </a:ln>
        </p:spPr>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1" lang="en-US" sz="1400" spc="-1" strike="noStrike">
                <a:solidFill>
                  <a:schemeClr val="dk1"/>
                </a:solidFill>
                <a:latin typeface="Raleway"/>
                <a:ea typeface="Raleway"/>
              </a:rPr>
              <a:t>This template is free to use under Creative Commons Attribution license. Please mention Slidehood.com and other resources used in a slide footer.</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55" name="PlaceHolder 2"/>
          <p:cNvSpPr>
            <a:spLocks noGrp="1"/>
          </p:cNvSpPr>
          <p:nvPr>
            <p:ph type="sldImg"/>
          </p:nvPr>
        </p:nvSpPr>
        <p:spPr>
          <a:xfrm>
            <a:off x="1143360" y="685800"/>
            <a:ext cx="4571640" cy="3428280"/>
          </a:xfrm>
          <a:prstGeom prst="rect">
            <a:avLst/>
          </a:prstGeom>
          <a:ln w="0">
            <a:noFill/>
          </a:ln>
        </p:spPr>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0" lang="en-US" sz="1400" spc="-1" strike="noStrike">
                <a:solidFill>
                  <a:srgbClr val="f7931e"/>
                </a:solidFill>
                <a:latin typeface="Raleway"/>
                <a:ea typeface="Raleway"/>
              </a:rPr>
              <a:t>FONT</a:t>
            </a:r>
            <a:r>
              <a:rPr b="0" lang="en-US" sz="1800" spc="-1" strike="noStrike">
                <a:solidFill>
                  <a:srgbClr val="f7931e"/>
                </a:solidFill>
                <a:latin typeface="Raleway"/>
                <a:ea typeface="Raleway"/>
              </a:rPr>
              <a:t>: </a:t>
            </a:r>
            <a:r>
              <a:rPr b="0" lang="en-US" sz="1400" spc="-1" strike="noStrike">
                <a:solidFill>
                  <a:srgbClr val="f7931e"/>
                </a:solidFill>
                <a:latin typeface="Raleway"/>
                <a:ea typeface="Raleway"/>
              </a:rPr>
              <a:t>RALEWAY &amp; CALIBRI</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63" name="PlaceHolder 2"/>
          <p:cNvSpPr>
            <a:spLocks noGrp="1"/>
          </p:cNvSpPr>
          <p:nvPr>
            <p:ph type="sldImg"/>
          </p:nvPr>
        </p:nvSpPr>
        <p:spPr>
          <a:xfrm>
            <a:off x="1143360" y="685800"/>
            <a:ext cx="4571640" cy="3428280"/>
          </a:xfrm>
          <a:prstGeom prst="rect">
            <a:avLst/>
          </a:prstGeom>
          <a:ln w="0">
            <a:noFill/>
          </a:ln>
        </p:spPr>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nSpc>
                <a:spcPct val="100000"/>
              </a:lnSpc>
              <a:buNone/>
              <a:tabLst>
                <a:tab algn="l" pos="0"/>
              </a:tabLst>
            </a:pPr>
            <a:r>
              <a:rPr b="0" lang="en-US" sz="1100" spc="-1" strike="noStrike" u="sng">
                <a:solidFill>
                  <a:srgbClr val="000000"/>
                </a:solidFill>
                <a:uFillTx/>
                <a:latin typeface="Arial"/>
                <a:hlinkClick r:id="rId1"/>
              </a:rPr>
              <a:t>https://www.tutorialspoint.com/apache_camel/apache_camel_endpoints.htm</a:t>
            </a:r>
            <a:r>
              <a:rPr b="0" lang="en-US" sz="1100" spc="-1" strike="noStrike">
                <a:solidFill>
                  <a:schemeClr val="dk1"/>
                </a:solidFill>
                <a:latin typeface="Arial"/>
              </a:rPr>
              <a:t> </a:t>
            </a:r>
            <a:endParaRPr b="0" lang="fr-CA" sz="1100" spc="-1" strike="noStrike">
              <a:solidFill>
                <a:srgbClr val="000000"/>
              </a:solidFill>
              <a:latin typeface="Arial"/>
            </a:endParaRPr>
          </a:p>
          <a:p>
            <a:pPr marL="216000" indent="0">
              <a:lnSpc>
                <a:spcPct val="100000"/>
              </a:lnSpc>
              <a:buNone/>
              <a:tabLst>
                <a:tab algn="l" pos="0"/>
              </a:tabLst>
            </a:pPr>
            <a:r>
              <a:rPr b="0" lang="en-US" sz="1100" spc="-1" strike="noStrike">
                <a:solidFill>
                  <a:srgbClr val="000000"/>
                </a:solidFill>
                <a:latin typeface="Arial"/>
              </a:rPr>
              <a:t> </a:t>
            </a:r>
            <a:endParaRPr b="0" lang="fr-CA" sz="1100" spc="-1" strike="noStrike">
              <a:solidFill>
                <a:srgbClr val="000000"/>
              </a:solidFill>
              <a:latin typeface="Arial"/>
            </a:endParaRPr>
          </a:p>
        </p:txBody>
      </p:sp>
      <p:sp>
        <p:nvSpPr>
          <p:cNvPr id="265" name="PlaceHolder 2"/>
          <p:cNvSpPr>
            <a:spLocks noGrp="1"/>
          </p:cNvSpPr>
          <p:nvPr>
            <p:ph type="sldImg"/>
          </p:nvPr>
        </p:nvSpPr>
        <p:spPr>
          <a:xfrm>
            <a:off x="380880" y="685800"/>
            <a:ext cx="6095160" cy="3428280"/>
          </a:xfrm>
          <a:prstGeom prst="rect">
            <a:avLst/>
          </a:prstGeom>
          <a:ln w="0">
            <a:noFill/>
          </a:ln>
        </p:spPr>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0" lang="en-US" sz="1400" spc="-1" strike="noStrike">
                <a:solidFill>
                  <a:srgbClr val="f7931e"/>
                </a:solidFill>
                <a:latin typeface="Raleway"/>
                <a:ea typeface="Raleway"/>
              </a:rPr>
              <a:t>FONT</a:t>
            </a:r>
            <a:r>
              <a:rPr b="0" lang="en-US" sz="1800" spc="-1" strike="noStrike">
                <a:solidFill>
                  <a:srgbClr val="f7931e"/>
                </a:solidFill>
                <a:latin typeface="Raleway"/>
                <a:ea typeface="Raleway"/>
              </a:rPr>
              <a:t>: </a:t>
            </a:r>
            <a:r>
              <a:rPr b="0" lang="en-US" sz="1400" spc="-1" strike="noStrike">
                <a:solidFill>
                  <a:srgbClr val="f7931e"/>
                </a:solidFill>
                <a:latin typeface="Raleway"/>
                <a:ea typeface="Raleway"/>
              </a:rPr>
              <a:t>RALEWAY &amp; CALIBRI</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67" name="PlaceHolder 2"/>
          <p:cNvSpPr>
            <a:spLocks noGrp="1"/>
          </p:cNvSpPr>
          <p:nvPr>
            <p:ph type="sldImg"/>
          </p:nvPr>
        </p:nvSpPr>
        <p:spPr>
          <a:xfrm>
            <a:off x="1143360" y="685800"/>
            <a:ext cx="4571640" cy="3428280"/>
          </a:xfrm>
          <a:prstGeom prst="rect">
            <a:avLst/>
          </a:prstGeom>
          <a:ln w="0">
            <a:noFill/>
          </a:ln>
        </p:spPr>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6" name="PlaceHolder 1"/>
          <p:cNvSpPr>
            <a:spLocks noGrp="1"/>
          </p:cNvSpPr>
          <p:nvPr>
            <p:ph type="body"/>
          </p:nvPr>
        </p:nvSpPr>
        <p:spPr>
          <a:xfrm>
            <a:off x="685800" y="4343400"/>
            <a:ext cx="5485680" cy="4114080"/>
          </a:xfrm>
          <a:prstGeom prst="rect">
            <a:avLst/>
          </a:prstGeom>
          <a:noFill/>
          <a:ln w="0">
            <a:noFill/>
          </a:ln>
        </p:spPr>
        <p:txBody>
          <a:bodyPr lIns="91440" rIns="91440" tIns="91440" bIns="91440" anchor="t">
            <a:noAutofit/>
          </a:bodyPr>
          <a:p>
            <a:pPr marL="216000" indent="0" algn="just">
              <a:lnSpc>
                <a:spcPct val="100000"/>
              </a:lnSpc>
              <a:buNone/>
              <a:tabLst>
                <a:tab algn="l" pos="0"/>
              </a:tabLst>
            </a:pPr>
            <a:r>
              <a:rPr b="0" lang="en-US" sz="1400" spc="-1" strike="noStrike">
                <a:solidFill>
                  <a:srgbClr val="f7931e"/>
                </a:solidFill>
                <a:latin typeface="Raleway"/>
                <a:ea typeface="Raleway"/>
              </a:rPr>
              <a:t>FONT</a:t>
            </a:r>
            <a:r>
              <a:rPr b="0" lang="en-US" sz="1800" spc="-1" strike="noStrike">
                <a:solidFill>
                  <a:srgbClr val="f7931e"/>
                </a:solidFill>
                <a:latin typeface="Raleway"/>
                <a:ea typeface="Raleway"/>
              </a:rPr>
              <a:t>: </a:t>
            </a:r>
            <a:r>
              <a:rPr b="0" lang="en-US" sz="1400" spc="-1" strike="noStrike">
                <a:solidFill>
                  <a:srgbClr val="f7931e"/>
                </a:solidFill>
                <a:latin typeface="Raleway"/>
                <a:ea typeface="Raleway"/>
              </a:rPr>
              <a:t>RALEWAY &amp; CALIBRI</a:t>
            </a:r>
            <a:endParaRPr b="0" lang="fr-CA" sz="1400" spc="-1" strike="noStrike">
              <a:solidFill>
                <a:srgbClr val="000000"/>
              </a:solidFill>
              <a:latin typeface="Arial"/>
            </a:endParaRPr>
          </a:p>
          <a:p>
            <a:pPr marL="216000" indent="0">
              <a:lnSpc>
                <a:spcPct val="100000"/>
              </a:lnSpc>
              <a:buNone/>
              <a:tabLst>
                <a:tab algn="l" pos="0"/>
              </a:tabLst>
            </a:pPr>
            <a:endParaRPr b="0" lang="fr-CA" sz="1100" spc="-1" strike="noStrike">
              <a:solidFill>
                <a:srgbClr val="000000"/>
              </a:solidFill>
              <a:latin typeface="Arial"/>
            </a:endParaRPr>
          </a:p>
        </p:txBody>
      </p:sp>
      <p:sp>
        <p:nvSpPr>
          <p:cNvPr id="257" name="PlaceHolder 2"/>
          <p:cNvSpPr>
            <a:spLocks noGrp="1"/>
          </p:cNvSpPr>
          <p:nvPr>
            <p:ph type="sldImg"/>
          </p:nvPr>
        </p:nvSpPr>
        <p:spPr>
          <a:xfrm>
            <a:off x="1143360" y="685800"/>
            <a:ext cx="4571640" cy="342828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6.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7.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8.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1">
    <p:spTree>
      <p:nvGrpSpPr>
        <p:cNvPr id="1" name=""/>
        <p:cNvGrpSpPr/>
        <p:nvPr/>
      </p:nvGrpSpPr>
      <p:grpSpPr>
        <a:xfrm>
          <a:off x="0" y="0"/>
          <a:ext cx="0" cy="0"/>
          <a:chOff x="0" y="0"/>
          <a:chExt cx="0" cy="0"/>
        </a:xfrm>
      </p:grpSpPr>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0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fr-CA" sz="4400" spc="-1" strike="noStrike">
              <a:solidFill>
                <a:srgbClr val="000000"/>
              </a:solidFill>
              <a:latin typeface="Arial"/>
            </a:endParaRPr>
          </a:p>
        </p:txBody>
      </p:sp>
      <p:sp>
        <p:nvSpPr>
          <p:cNvPr id="104"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spcBef>
                <a:spcPts val="1417"/>
              </a:spcBef>
              <a:buNone/>
            </a:pPr>
            <a:endParaRPr b="0" lang="fr-CA"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6">
    <p:spTree>
      <p:nvGrpSpPr>
        <p:cNvPr id="1" name=""/>
        <p:cNvGrpSpPr/>
        <p:nvPr/>
      </p:nvGrpSpPr>
      <p:grpSpPr>
        <a:xfrm>
          <a:off x="0" y="0"/>
          <a:ext cx="0" cy="0"/>
          <a:chOff x="0" y="0"/>
          <a:chExt cx="0" cy="0"/>
        </a:xfrm>
      </p:grpSpPr>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7">
    <p:spTree>
      <p:nvGrpSpPr>
        <p:cNvPr id="1" name=""/>
        <p:cNvGrpSpPr/>
        <p:nvPr/>
      </p:nvGrpSpPr>
      <p:grpSpPr>
        <a:xfrm>
          <a:off x="0" y="0"/>
          <a:ext cx="0" cy="0"/>
          <a:chOff x="0" y="0"/>
          <a:chExt cx="0" cy="0"/>
        </a:xfrm>
      </p:grpSpPr>
      <p:sp>
        <p:nvSpPr>
          <p:cNvPr id="12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fr-CA"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8">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big">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ubtitle">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Quot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_AND_BODY">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fr-CA" sz="4400" spc="-1" strike="noStrike">
              <a:solidFill>
                <a:srgbClr val="000000"/>
              </a:solidFill>
              <a:latin typeface="Arial"/>
            </a:endParaRPr>
          </a:p>
        </p:txBody>
      </p:sp>
      <p:sp>
        <p:nvSpPr>
          <p:cNvPr id="37"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spcBef>
                <a:spcPts val="1417"/>
              </a:spcBef>
              <a:buNone/>
            </a:pPr>
            <a:endParaRPr b="0" lang="fr-CA"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 2 columns">
    <p:spTree>
      <p:nvGrpSpPr>
        <p:cNvPr id="1" name=""/>
        <p:cNvGrpSpPr/>
        <p:nvPr/>
      </p:nvGrpSpPr>
      <p:grpSpPr>
        <a:xfrm>
          <a:off x="0" y="0"/>
          <a:ext cx="0" cy="0"/>
          <a:chOff x="0" y="0"/>
          <a:chExt cx="0" cy="0"/>
        </a:xfrm>
      </p:grpSpPr>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 3 columns">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_ONLY">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fr-CA" sz="44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aption">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slideLayout" Target="../slideLayouts/slideLayout15.xml"/>
</Relationships>
</file>

<file path=ppt/slideMasters/_rels/slideMaster16.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slideLayout" Target="../slideLayouts/slideLayout16.xml"/>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slideLayout" Target="../slideLayouts/slideLayout17.xml"/>
</Relationships>
</file>

<file path=ppt/slideMasters/_rels/slideMaster18.xml.rels><?xml version="1.0" encoding="UTF-8"?>
<Relationships xmlns="http://schemas.openxmlformats.org/package/2006/relationships"><Relationship Id="rId1" Type="http://schemas.openxmlformats.org/officeDocument/2006/relationships/theme" Target="../theme/theme18.xml"/><Relationship Id="rId2" Type="http://schemas.openxmlformats.org/officeDocument/2006/relationships/slideLayout" Target="../slideLayouts/slideLayout18.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0" name="Google Shape;13;p2"/>
          <p:cNvGrpSpPr/>
          <p:nvPr/>
        </p:nvGrpSpPr>
        <p:grpSpPr>
          <a:xfrm>
            <a:off x="-6120" y="-6480"/>
            <a:ext cx="12205440" cy="6863760"/>
            <a:chOff x="-6120" y="-6480"/>
            <a:chExt cx="12205440" cy="6863760"/>
          </a:xfrm>
        </p:grpSpPr>
        <p:sp>
          <p:nvSpPr>
            <p:cNvPr id="1" name="Google Shape;14;p2"/>
            <p:cNvSpPr/>
            <p:nvPr/>
          </p:nvSpPr>
          <p:spPr>
            <a:xfrm>
              <a:off x="1440" y="3240"/>
              <a:ext cx="12189600" cy="685404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2" name="Google Shape;15;p2"/>
            <p:cNvSpPr/>
            <p:nvPr/>
          </p:nvSpPr>
          <p:spPr>
            <a:xfrm>
              <a:off x="11160" y="3240"/>
              <a:ext cx="720" cy="720"/>
            </a:xfrm>
            <a:prstGeom prst="rect">
              <a:avLst/>
            </a:prstGeom>
            <a:solidFill>
              <a:srgbClr val="ffffff"/>
            </a:solidFill>
            <a:ln w="0">
              <a:noFill/>
            </a:ln>
          </p:spPr>
          <p:style>
            <a:lnRef idx="0"/>
            <a:fillRef idx="0"/>
            <a:effectRef idx="0"/>
            <a:fontRef idx="minor"/>
          </p:style>
          <p:txBody>
            <a:bodyPr lIns="90000" rIns="90000" tIns="360" bIns="36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3" name="Google Shape;16;p2"/>
            <p:cNvSpPr/>
            <p:nvPr/>
          </p:nvSpPr>
          <p:spPr>
            <a:xfrm>
              <a:off x="1440" y="-6480"/>
              <a:ext cx="16560" cy="16920"/>
            </a:xfrm>
            <a:custGeom>
              <a:avLst/>
              <a:gdLst>
                <a:gd name="textAreaLeft" fmla="*/ 0 w 16560"/>
                <a:gd name="textAreaRight" fmla="*/ 17280 w 16560"/>
                <a:gd name="textAreaTop" fmla="*/ 0 h 16920"/>
                <a:gd name="textAreaBottom" fmla="*/ 17640 h 16920"/>
              </a:gdLst>
              <a:ahLst/>
              <a:rect l="textAreaLeft" t="textAreaTop" r="textAreaRight" b="textAreaBottom"/>
              <a:pathLst>
                <a:path w="11" h="11">
                  <a:moveTo>
                    <a:pt x="11" y="11"/>
                  </a:moveTo>
                  <a:lnTo>
                    <a:pt x="0" y="0"/>
                  </a:lnTo>
                  <a:lnTo>
                    <a:pt x="0" y="0"/>
                  </a:lnTo>
                  <a:lnTo>
                    <a:pt x="11" y="11"/>
                  </a:lnTo>
                  <a:close/>
                </a:path>
              </a:pathLst>
            </a:custGeom>
            <a:solidFill>
              <a:srgbClr val="000000"/>
            </a:solidFill>
            <a:ln w="0">
              <a:noFill/>
            </a:ln>
          </p:spPr>
          <p:style>
            <a:lnRef idx="0"/>
            <a:fillRef idx="0"/>
            <a:effectRef idx="0"/>
            <a:fontRef idx="minor"/>
          </p:style>
          <p:txBody>
            <a:bodyPr lIns="90000" rIns="90000" tIns="8640" bIns="864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4" name="Google Shape;17;p2"/>
            <p:cNvSpPr/>
            <p:nvPr/>
          </p:nvSpPr>
          <p:spPr>
            <a:xfrm>
              <a:off x="-6120" y="114480"/>
              <a:ext cx="2801520" cy="2079000"/>
            </a:xfrm>
            <a:custGeom>
              <a:avLst/>
              <a:gdLst>
                <a:gd name="textAreaLeft" fmla="*/ 0 w 2801520"/>
                <a:gd name="textAreaRight" fmla="*/ 2802240 w 2801520"/>
                <a:gd name="textAreaTop" fmla="*/ 0 h 2079000"/>
                <a:gd name="textAreaBottom" fmla="*/ 2079720 h 2079000"/>
              </a:gdLst>
              <a:ahLst/>
              <a:rect l="textAreaLeft" t="textAreaTop" r="textAreaRight" b="textAreaBottom"/>
              <a:pathLst>
                <a:path w="1772" h="1310">
                  <a:moveTo>
                    <a:pt x="0" y="0"/>
                  </a:moveTo>
                  <a:lnTo>
                    <a:pt x="0" y="1310"/>
                  </a:lnTo>
                  <a:lnTo>
                    <a:pt x="1772" y="978"/>
                  </a:lnTo>
                  <a:lnTo>
                    <a:pt x="0" y="0"/>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5" name="Google Shape;18;p2"/>
            <p:cNvSpPr/>
            <p:nvPr/>
          </p:nvSpPr>
          <p:spPr>
            <a:xfrm>
              <a:off x="9474480" y="4667400"/>
              <a:ext cx="2724840" cy="2026440"/>
            </a:xfrm>
            <a:custGeom>
              <a:avLst/>
              <a:gdLst>
                <a:gd name="textAreaLeft" fmla="*/ 0 w 2724840"/>
                <a:gd name="textAreaRight" fmla="*/ 2725560 w 2724840"/>
                <a:gd name="textAreaTop" fmla="*/ 0 h 2026440"/>
                <a:gd name="textAreaBottom" fmla="*/ 2027160 h 2026440"/>
              </a:gdLst>
              <a:ahLst/>
              <a:rect l="textAreaLeft" t="textAreaTop" r="textAreaRight" b="textAreaBottom"/>
              <a:pathLst>
                <a:path w="1734" h="1277">
                  <a:moveTo>
                    <a:pt x="0" y="321"/>
                  </a:moveTo>
                  <a:lnTo>
                    <a:pt x="1734" y="1277"/>
                  </a:lnTo>
                  <a:lnTo>
                    <a:pt x="1734" y="0"/>
                  </a:lnTo>
                  <a:lnTo>
                    <a:pt x="0" y="321"/>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6" name="Google Shape;19;p2"/>
            <p:cNvSpPr/>
            <p:nvPr/>
          </p:nvSpPr>
          <p:spPr>
            <a:xfrm>
              <a:off x="-6120" y="1814400"/>
              <a:ext cx="8936280" cy="4930200"/>
            </a:xfrm>
            <a:custGeom>
              <a:avLst/>
              <a:gdLst>
                <a:gd name="textAreaLeft" fmla="*/ 0 w 8936280"/>
                <a:gd name="textAreaRight" fmla="*/ 8937000 w 8936280"/>
                <a:gd name="textAreaTop" fmla="*/ 0 h 4930200"/>
                <a:gd name="textAreaBottom" fmla="*/ 4930920 h 4930200"/>
              </a:gdLst>
              <a:ahLst/>
              <a:rect l="textAreaLeft" t="textAreaTop" r="textAreaRight" b="textAreaBottom"/>
              <a:pathLst>
                <a:path w="8936911" h="4930783">
                  <a:moveTo>
                    <a:pt x="2988244" y="0"/>
                  </a:moveTo>
                  <a:lnTo>
                    <a:pt x="8936911" y="3276600"/>
                  </a:lnTo>
                  <a:lnTo>
                    <a:pt x="0" y="4930783"/>
                  </a:lnTo>
                  <a:lnTo>
                    <a:pt x="0" y="554085"/>
                  </a:lnTo>
                  <a:close/>
                </a:path>
              </a:pathLst>
            </a:custGeom>
            <a:solidFill>
              <a:srgbClr val="f7a74a"/>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 name="Google Shape;20;p2"/>
            <p:cNvSpPr/>
            <p:nvPr/>
          </p:nvSpPr>
          <p:spPr>
            <a:xfrm>
              <a:off x="-6120" y="2419920"/>
              <a:ext cx="8936280" cy="4316400"/>
            </a:xfrm>
            <a:custGeom>
              <a:avLst/>
              <a:gdLst>
                <a:gd name="textAreaLeft" fmla="*/ 0 w 8936280"/>
                <a:gd name="textAreaRight" fmla="*/ 8937000 w 8936280"/>
                <a:gd name="textAreaTop" fmla="*/ 0 h 4316400"/>
                <a:gd name="textAreaBottom" fmla="*/ 4317120 h 4316400"/>
              </a:gdLst>
              <a:ahLst/>
              <a:rect l="textAreaLeft" t="textAreaTop" r="textAreaRight" b="textAreaBottom"/>
              <a:pathLst>
                <a:path w="8936912" h="4316961">
                  <a:moveTo>
                    <a:pt x="0" y="0"/>
                  </a:moveTo>
                  <a:lnTo>
                    <a:pt x="8936912" y="2671325"/>
                  </a:lnTo>
                  <a:lnTo>
                    <a:pt x="0" y="4316961"/>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 name="Google Shape;21;p2"/>
            <p:cNvSpPr/>
            <p:nvPr/>
          </p:nvSpPr>
          <p:spPr>
            <a:xfrm>
              <a:off x="130320" y="3240"/>
              <a:ext cx="11474640" cy="1612080"/>
            </a:xfrm>
            <a:custGeom>
              <a:avLst/>
              <a:gdLst>
                <a:gd name="textAreaLeft" fmla="*/ 0 w 11474640"/>
                <a:gd name="textAreaRight" fmla="*/ 11475360 w 11474640"/>
                <a:gd name="textAreaTop" fmla="*/ 0 h 1612080"/>
                <a:gd name="textAreaBottom" fmla="*/ 1612800 h 1612080"/>
              </a:gdLst>
              <a:ahLst/>
              <a:rect l="textAreaLeft" t="textAreaTop" r="textAreaRight" b="textAreaBottom"/>
              <a:pathLst>
                <a:path w="7301" h="1016">
                  <a:moveTo>
                    <a:pt x="1839" y="1016"/>
                  </a:moveTo>
                  <a:lnTo>
                    <a:pt x="7301" y="0"/>
                  </a:lnTo>
                  <a:lnTo>
                    <a:pt x="0" y="0"/>
                  </a:lnTo>
                  <a:lnTo>
                    <a:pt x="1839" y="1016"/>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9" name="Google Shape;22;p2"/>
            <p:cNvSpPr/>
            <p:nvPr/>
          </p:nvSpPr>
          <p:spPr>
            <a:xfrm>
              <a:off x="518760" y="5227560"/>
              <a:ext cx="11578320" cy="1629720"/>
            </a:xfrm>
            <a:custGeom>
              <a:avLst/>
              <a:gdLst>
                <a:gd name="textAreaLeft" fmla="*/ 0 w 11578320"/>
                <a:gd name="textAreaRight" fmla="*/ 11579040 w 11578320"/>
                <a:gd name="textAreaTop" fmla="*/ 0 h 1629720"/>
                <a:gd name="textAreaBottom" fmla="*/ 1630440 h 1629720"/>
              </a:gdLst>
              <a:ahLst/>
              <a:rect l="textAreaLeft" t="textAreaTop" r="textAreaRight" b="textAreaBottom"/>
              <a:pathLst>
                <a:path w="7367" h="1027">
                  <a:moveTo>
                    <a:pt x="7367" y="1027"/>
                  </a:moveTo>
                  <a:lnTo>
                    <a:pt x="5517" y="0"/>
                  </a:lnTo>
                  <a:lnTo>
                    <a:pt x="0" y="1027"/>
                  </a:lnTo>
                  <a:lnTo>
                    <a:pt x="7367" y="1027"/>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grpSp>
      <p:sp>
        <p:nvSpPr>
          <p:cNvPr id="1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11"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67" name="Google Shape;93;p12"/>
          <p:cNvGrpSpPr/>
          <p:nvPr/>
        </p:nvGrpSpPr>
        <p:grpSpPr>
          <a:xfrm>
            <a:off x="-6120" y="-6480"/>
            <a:ext cx="12205440" cy="6863760"/>
            <a:chOff x="-6120" y="-6480"/>
            <a:chExt cx="12205440" cy="6863760"/>
          </a:xfrm>
        </p:grpSpPr>
        <p:sp>
          <p:nvSpPr>
            <p:cNvPr id="68" name="Google Shape;94;p12"/>
            <p:cNvSpPr/>
            <p:nvPr/>
          </p:nvSpPr>
          <p:spPr>
            <a:xfrm>
              <a:off x="1440" y="3240"/>
              <a:ext cx="12189960" cy="685404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69" name="Google Shape;95;p12"/>
            <p:cNvSpPr/>
            <p:nvPr/>
          </p:nvSpPr>
          <p:spPr>
            <a:xfrm>
              <a:off x="11160" y="3240"/>
              <a:ext cx="720" cy="720"/>
            </a:xfrm>
            <a:prstGeom prst="rect">
              <a:avLst/>
            </a:prstGeom>
            <a:solidFill>
              <a:srgbClr val="ffffff"/>
            </a:solidFill>
            <a:ln w="0">
              <a:noFill/>
            </a:ln>
          </p:spPr>
          <p:style>
            <a:lnRef idx="0"/>
            <a:fillRef idx="0"/>
            <a:effectRef idx="0"/>
            <a:fontRef idx="minor"/>
          </p:style>
          <p:txBody>
            <a:bodyPr lIns="90000" rIns="90000" tIns="360" bIns="36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0" name="Google Shape;96;p12"/>
            <p:cNvSpPr/>
            <p:nvPr/>
          </p:nvSpPr>
          <p:spPr>
            <a:xfrm>
              <a:off x="1440" y="-6480"/>
              <a:ext cx="16560" cy="16920"/>
            </a:xfrm>
            <a:custGeom>
              <a:avLst/>
              <a:gdLst>
                <a:gd name="textAreaLeft" fmla="*/ 0 w 16560"/>
                <a:gd name="textAreaRight" fmla="*/ 17280 w 16560"/>
                <a:gd name="textAreaTop" fmla="*/ 0 h 16920"/>
                <a:gd name="textAreaBottom" fmla="*/ 17640 h 16920"/>
              </a:gdLst>
              <a:ahLst/>
              <a:rect l="textAreaLeft" t="textAreaTop" r="textAreaRight" b="textAreaBottom"/>
              <a:pathLst>
                <a:path w="11" h="11">
                  <a:moveTo>
                    <a:pt x="11" y="11"/>
                  </a:moveTo>
                  <a:lnTo>
                    <a:pt x="0" y="0"/>
                  </a:lnTo>
                  <a:lnTo>
                    <a:pt x="0" y="0"/>
                  </a:lnTo>
                  <a:lnTo>
                    <a:pt x="11" y="11"/>
                  </a:lnTo>
                  <a:close/>
                </a:path>
              </a:pathLst>
            </a:custGeom>
            <a:solidFill>
              <a:srgbClr val="000000"/>
            </a:solidFill>
            <a:ln w="0">
              <a:noFill/>
            </a:ln>
          </p:spPr>
          <p:style>
            <a:lnRef idx="0"/>
            <a:fillRef idx="0"/>
            <a:effectRef idx="0"/>
            <a:fontRef idx="minor"/>
          </p:style>
          <p:txBody>
            <a:bodyPr lIns="90000" rIns="90000" tIns="8640" bIns="864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1" name="Google Shape;97;p12"/>
            <p:cNvSpPr/>
            <p:nvPr/>
          </p:nvSpPr>
          <p:spPr>
            <a:xfrm>
              <a:off x="-6120" y="114480"/>
              <a:ext cx="2801520" cy="2079000"/>
            </a:xfrm>
            <a:custGeom>
              <a:avLst/>
              <a:gdLst>
                <a:gd name="textAreaLeft" fmla="*/ 0 w 2801520"/>
                <a:gd name="textAreaRight" fmla="*/ 2802240 w 2801520"/>
                <a:gd name="textAreaTop" fmla="*/ 0 h 2079000"/>
                <a:gd name="textAreaBottom" fmla="*/ 2079720 h 2079000"/>
              </a:gdLst>
              <a:ahLst/>
              <a:rect l="textAreaLeft" t="textAreaTop" r="textAreaRight" b="textAreaBottom"/>
              <a:pathLst>
                <a:path w="1772" h="1310">
                  <a:moveTo>
                    <a:pt x="0" y="0"/>
                  </a:moveTo>
                  <a:lnTo>
                    <a:pt x="0" y="1310"/>
                  </a:lnTo>
                  <a:lnTo>
                    <a:pt x="1772" y="978"/>
                  </a:lnTo>
                  <a:lnTo>
                    <a:pt x="0" y="0"/>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2" name="Google Shape;98;p12"/>
            <p:cNvSpPr/>
            <p:nvPr/>
          </p:nvSpPr>
          <p:spPr>
            <a:xfrm>
              <a:off x="9474480" y="4667400"/>
              <a:ext cx="2724840" cy="2026440"/>
            </a:xfrm>
            <a:custGeom>
              <a:avLst/>
              <a:gdLst>
                <a:gd name="textAreaLeft" fmla="*/ 0 w 2724840"/>
                <a:gd name="textAreaRight" fmla="*/ 2725560 w 2724840"/>
                <a:gd name="textAreaTop" fmla="*/ 0 h 2026440"/>
                <a:gd name="textAreaBottom" fmla="*/ 2027160 h 2026440"/>
              </a:gdLst>
              <a:ahLst/>
              <a:rect l="textAreaLeft" t="textAreaTop" r="textAreaRight" b="textAreaBottom"/>
              <a:pathLst>
                <a:path w="1734" h="1277">
                  <a:moveTo>
                    <a:pt x="0" y="321"/>
                  </a:moveTo>
                  <a:lnTo>
                    <a:pt x="1734" y="1277"/>
                  </a:lnTo>
                  <a:lnTo>
                    <a:pt x="1734" y="0"/>
                  </a:lnTo>
                  <a:lnTo>
                    <a:pt x="0" y="321"/>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3" name="Google Shape;99;p12"/>
            <p:cNvSpPr/>
            <p:nvPr/>
          </p:nvSpPr>
          <p:spPr>
            <a:xfrm>
              <a:off x="-6120" y="1814400"/>
              <a:ext cx="8936280" cy="4930200"/>
            </a:xfrm>
            <a:custGeom>
              <a:avLst/>
              <a:gdLst>
                <a:gd name="textAreaLeft" fmla="*/ 0 w 8936280"/>
                <a:gd name="textAreaRight" fmla="*/ 8937000 w 8936280"/>
                <a:gd name="textAreaTop" fmla="*/ 0 h 4930200"/>
                <a:gd name="textAreaBottom" fmla="*/ 4930920 h 4930200"/>
              </a:gdLst>
              <a:ahLst/>
              <a:rect l="textAreaLeft" t="textAreaTop" r="textAreaRight" b="textAreaBottom"/>
              <a:pathLst>
                <a:path w="8936911" h="4930783">
                  <a:moveTo>
                    <a:pt x="2988244" y="0"/>
                  </a:moveTo>
                  <a:lnTo>
                    <a:pt x="8936911" y="3276600"/>
                  </a:lnTo>
                  <a:lnTo>
                    <a:pt x="0" y="4930783"/>
                  </a:lnTo>
                  <a:lnTo>
                    <a:pt x="0" y="554085"/>
                  </a:lnTo>
                  <a:close/>
                </a:path>
              </a:pathLst>
            </a:custGeom>
            <a:solidFill>
              <a:srgbClr val="f7a74a"/>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4" name="Google Shape;100;p12"/>
            <p:cNvSpPr/>
            <p:nvPr/>
          </p:nvSpPr>
          <p:spPr>
            <a:xfrm>
              <a:off x="-6120" y="2419920"/>
              <a:ext cx="8936280" cy="4316400"/>
            </a:xfrm>
            <a:custGeom>
              <a:avLst/>
              <a:gdLst>
                <a:gd name="textAreaLeft" fmla="*/ 0 w 8936280"/>
                <a:gd name="textAreaRight" fmla="*/ 8937000 w 8936280"/>
                <a:gd name="textAreaTop" fmla="*/ 0 h 4316400"/>
                <a:gd name="textAreaBottom" fmla="*/ 4317120 h 4316400"/>
              </a:gdLst>
              <a:ahLst/>
              <a:rect l="textAreaLeft" t="textAreaTop" r="textAreaRight" b="textAreaBottom"/>
              <a:pathLst>
                <a:path w="8936912" h="4316961">
                  <a:moveTo>
                    <a:pt x="0" y="0"/>
                  </a:moveTo>
                  <a:lnTo>
                    <a:pt x="8936912" y="2671325"/>
                  </a:lnTo>
                  <a:lnTo>
                    <a:pt x="0" y="4316961"/>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5" name="Google Shape;101;p12"/>
            <p:cNvSpPr/>
            <p:nvPr/>
          </p:nvSpPr>
          <p:spPr>
            <a:xfrm>
              <a:off x="130320" y="3240"/>
              <a:ext cx="11474640" cy="1612080"/>
            </a:xfrm>
            <a:custGeom>
              <a:avLst/>
              <a:gdLst>
                <a:gd name="textAreaLeft" fmla="*/ 0 w 11474640"/>
                <a:gd name="textAreaRight" fmla="*/ 11475360 w 11474640"/>
                <a:gd name="textAreaTop" fmla="*/ 0 h 1612080"/>
                <a:gd name="textAreaBottom" fmla="*/ 1612800 h 1612080"/>
              </a:gdLst>
              <a:ahLst/>
              <a:rect l="textAreaLeft" t="textAreaTop" r="textAreaRight" b="textAreaBottom"/>
              <a:pathLst>
                <a:path w="7301" h="1016">
                  <a:moveTo>
                    <a:pt x="1839" y="1016"/>
                  </a:moveTo>
                  <a:lnTo>
                    <a:pt x="7301" y="0"/>
                  </a:lnTo>
                  <a:lnTo>
                    <a:pt x="0" y="0"/>
                  </a:lnTo>
                  <a:lnTo>
                    <a:pt x="1839" y="1016"/>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76" name="Google Shape;102;p12"/>
            <p:cNvSpPr/>
            <p:nvPr/>
          </p:nvSpPr>
          <p:spPr>
            <a:xfrm>
              <a:off x="518760" y="5227560"/>
              <a:ext cx="11578320" cy="1629720"/>
            </a:xfrm>
            <a:custGeom>
              <a:avLst/>
              <a:gdLst>
                <a:gd name="textAreaLeft" fmla="*/ 0 w 11578320"/>
                <a:gd name="textAreaRight" fmla="*/ 11579040 w 11578320"/>
                <a:gd name="textAreaTop" fmla="*/ 0 h 1629720"/>
                <a:gd name="textAreaBottom" fmla="*/ 1630440 h 1629720"/>
              </a:gdLst>
              <a:ahLst/>
              <a:rect l="textAreaLeft" t="textAreaTop" r="textAreaRight" b="textAreaBottom"/>
              <a:pathLst>
                <a:path w="7367" h="1027">
                  <a:moveTo>
                    <a:pt x="7367" y="1027"/>
                  </a:moveTo>
                  <a:lnTo>
                    <a:pt x="5517" y="0"/>
                  </a:lnTo>
                  <a:lnTo>
                    <a:pt x="0" y="1027"/>
                  </a:lnTo>
                  <a:lnTo>
                    <a:pt x="7367" y="1027"/>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grpSp>
      <p:sp>
        <p:nvSpPr>
          <p:cNvPr id="7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78"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80"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81" name="Google Shape;107;p14"/>
          <p:cNvSpPr/>
          <p:nvPr/>
        </p:nvSpPr>
        <p:spPr>
          <a:xfrm rot="16200000">
            <a:off x="-256320" y="2601360"/>
            <a:ext cx="1313640" cy="799920"/>
          </a:xfrm>
          <a:prstGeom prst="parallelogram">
            <a:avLst>
              <a:gd name="adj" fmla="val 81897"/>
            </a:avLst>
          </a:prstGeom>
          <a:solidFill>
            <a:srgbClr val="ffffff">
              <a:alpha val="14000"/>
            </a:srgbClr>
          </a:solidFill>
          <a:ln w="0">
            <a:noFill/>
          </a:ln>
        </p:spPr>
        <p:style>
          <a:lnRef idx="0"/>
          <a:fillRef idx="0"/>
          <a:effectRef idx="0"/>
          <a:fontRef idx="minor"/>
        </p:style>
        <p:txBody>
          <a:bodyPr lIns="122040" rIns="122040" tIns="60840" bIns="60840" anchor="ctr">
            <a:noAutofit/>
          </a:bodyPr>
          <a:p>
            <a:pPr algn="ctr">
              <a:lnSpc>
                <a:spcPct val="100000"/>
              </a:lnSpc>
              <a:tabLst>
                <a:tab algn="l" pos="0"/>
              </a:tabLst>
            </a:pPr>
            <a:endParaRPr b="0" lang="en-CA" sz="2400" spc="-1" strike="noStrike">
              <a:solidFill>
                <a:srgbClr val="ffffff"/>
              </a:solidFill>
              <a:latin typeface="Calibri"/>
              <a:ea typeface="Calibri"/>
            </a:endParaRPr>
          </a:p>
        </p:txBody>
      </p:sp>
      <p:sp>
        <p:nvSpPr>
          <p:cNvPr id="82" name="Google Shape;108;p14"/>
          <p:cNvSpPr/>
          <p:nvPr/>
        </p:nvSpPr>
        <p:spPr>
          <a:xfrm flipH="1" rot="16200000">
            <a:off x="9754560" y="3736440"/>
            <a:ext cx="1369800" cy="834120"/>
          </a:xfrm>
          <a:prstGeom prst="parallelogram">
            <a:avLst>
              <a:gd name="adj" fmla="val 81897"/>
            </a:avLst>
          </a:prstGeom>
          <a:solidFill>
            <a:srgbClr val="ffffff">
              <a:alpha val="14000"/>
            </a:srgbClr>
          </a:solidFill>
          <a:ln w="0">
            <a:noFill/>
          </a:ln>
        </p:spPr>
        <p:style>
          <a:lnRef idx="0"/>
          <a:fillRef idx="0"/>
          <a:effectRef idx="0"/>
          <a:fontRef idx="minor"/>
        </p:style>
        <p:txBody>
          <a:bodyPr lIns="122040" rIns="122040" tIns="60840" bIns="60840" anchor="ctr">
            <a:noAutofit/>
          </a:bodyPr>
          <a:p>
            <a:pPr algn="ctr">
              <a:lnSpc>
                <a:spcPct val="100000"/>
              </a:lnSpc>
              <a:tabLst>
                <a:tab algn="l" pos="0"/>
              </a:tabLst>
            </a:pPr>
            <a:endParaRPr b="0" lang="en-CA" sz="2400" spc="-1" strike="noStrike">
              <a:solidFill>
                <a:srgbClr val="ffffff"/>
              </a:solidFill>
              <a:latin typeface="Calibri"/>
              <a:ea typeface="Calibri"/>
            </a:endParaRPr>
          </a:p>
        </p:txBody>
      </p:sp>
      <p:sp>
        <p:nvSpPr>
          <p:cNvPr id="83" name="Google Shape;109;p14"/>
          <p:cNvSpPr/>
          <p:nvPr/>
        </p:nvSpPr>
        <p:spPr>
          <a:xfrm>
            <a:off x="-15840" y="6872400"/>
            <a:ext cx="720" cy="720"/>
          </a:xfrm>
          <a:prstGeom prst="rect">
            <a:avLst/>
          </a:prstGeom>
          <a:solidFill>
            <a:srgbClr val="cccccc"/>
          </a:solidFill>
          <a:ln w="0">
            <a:noFill/>
          </a:ln>
        </p:spPr>
        <p:style>
          <a:lnRef idx="0"/>
          <a:fillRef idx="0"/>
          <a:effectRef idx="0"/>
          <a:fontRef idx="minor"/>
        </p:style>
        <p:txBody>
          <a:bodyPr lIns="90000" rIns="90000" tIns="360" bIns="36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4" name="Google Shape;110;p14"/>
          <p:cNvSpPr/>
          <p:nvPr/>
        </p:nvSpPr>
        <p:spPr>
          <a:xfrm>
            <a:off x="-15840" y="3945240"/>
            <a:ext cx="3675240" cy="2799360"/>
          </a:xfrm>
          <a:custGeom>
            <a:avLst/>
            <a:gdLst>
              <a:gd name="textAreaLeft" fmla="*/ 0 w 3675240"/>
              <a:gd name="textAreaRight" fmla="*/ 3675960 w 3675240"/>
              <a:gd name="textAreaTop" fmla="*/ 0 h 2799360"/>
              <a:gd name="textAreaBottom" fmla="*/ 2800080 h 2799360"/>
            </a:gdLst>
            <a:ahLst/>
            <a:rect l="textAreaLeft" t="textAreaTop" r="textAreaRight" b="textAreaBottom"/>
            <a:pathLst>
              <a:path w="2300" h="890">
                <a:moveTo>
                  <a:pt x="2300" y="527"/>
                </a:moveTo>
                <a:lnTo>
                  <a:pt x="0" y="0"/>
                </a:lnTo>
                <a:lnTo>
                  <a:pt x="0" y="890"/>
                </a:lnTo>
                <a:lnTo>
                  <a:pt x="2300" y="527"/>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5" name="Google Shape;111;p14"/>
          <p:cNvSpPr/>
          <p:nvPr/>
        </p:nvSpPr>
        <p:spPr>
          <a:xfrm>
            <a:off x="-107640" y="6836040"/>
            <a:ext cx="45000" cy="45000"/>
          </a:xfrm>
          <a:prstGeom prst="rect">
            <a:avLst/>
          </a:prstGeom>
          <a:solidFill>
            <a:srgbClr val="cccccc"/>
          </a:solidFill>
          <a:ln w="0">
            <a:noFill/>
          </a:ln>
        </p:spPr>
        <p:style>
          <a:lnRef idx="0"/>
          <a:fillRef idx="0"/>
          <a:effectRef idx="0"/>
          <a:fontRef idx="minor"/>
        </p:style>
        <p:txBody>
          <a:bodyPr lIns="90000" rIns="90000" tIns="22680" bIns="2268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6" name="Google Shape;112;p14"/>
          <p:cNvSpPr/>
          <p:nvPr/>
        </p:nvSpPr>
        <p:spPr>
          <a:xfrm>
            <a:off x="4542480" y="0"/>
            <a:ext cx="7648920" cy="6879600"/>
          </a:xfrm>
          <a:custGeom>
            <a:avLst/>
            <a:gdLst>
              <a:gd name="textAreaLeft" fmla="*/ 0 w 7648920"/>
              <a:gd name="textAreaRight" fmla="*/ 7649640 w 7648920"/>
              <a:gd name="textAreaTop" fmla="*/ 0 h 6879600"/>
              <a:gd name="textAreaBottom" fmla="*/ 6880320 h 6879600"/>
            </a:gdLst>
            <a:ahLst/>
            <a:rect l="textAreaLeft" t="textAreaTop" r="textAreaRight" b="textAreaBottom"/>
            <a:pathLst>
              <a:path w="4786" h="2187">
                <a:moveTo>
                  <a:pt x="0" y="1786"/>
                </a:moveTo>
                <a:lnTo>
                  <a:pt x="1754" y="2187"/>
                </a:lnTo>
                <a:lnTo>
                  <a:pt x="4786" y="2187"/>
                </a:lnTo>
                <a:lnTo>
                  <a:pt x="4786" y="0"/>
                </a:lnTo>
                <a:lnTo>
                  <a:pt x="0" y="1786"/>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7" name="Google Shape;113;p14"/>
          <p:cNvSpPr/>
          <p:nvPr/>
        </p:nvSpPr>
        <p:spPr>
          <a:xfrm>
            <a:off x="511920" y="5772960"/>
            <a:ext cx="6007320" cy="1106640"/>
          </a:xfrm>
          <a:custGeom>
            <a:avLst/>
            <a:gdLst>
              <a:gd name="textAreaLeft" fmla="*/ 0 w 6007320"/>
              <a:gd name="textAreaRight" fmla="*/ 6008040 w 6007320"/>
              <a:gd name="textAreaTop" fmla="*/ 0 h 1106640"/>
              <a:gd name="textAreaBottom" fmla="*/ 1107360 h 1106640"/>
            </a:gdLst>
            <a:ahLst/>
            <a:rect l="textAreaLeft" t="textAreaTop" r="textAreaRight" b="textAreaBottom"/>
            <a:pathLst>
              <a:path w="3759" h="352">
                <a:moveTo>
                  <a:pt x="2224" y="0"/>
                </a:moveTo>
                <a:lnTo>
                  <a:pt x="0" y="352"/>
                </a:lnTo>
                <a:lnTo>
                  <a:pt x="3759" y="352"/>
                </a:lnTo>
                <a:lnTo>
                  <a:pt x="2224" y="0"/>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8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89"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1" r:id="rId2"/>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90" name="Google Shape;116;p15"/>
          <p:cNvSpPr/>
          <p:nvPr/>
        </p:nvSpPr>
        <p:spPr>
          <a:xfrm rot="5400000">
            <a:off x="864720" y="-863640"/>
            <a:ext cx="1238400" cy="296676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1" name="Google Shape;117;p15"/>
          <p:cNvSpPr/>
          <p:nvPr/>
        </p:nvSpPr>
        <p:spPr>
          <a:xfrm flipH="1" rot="10800000">
            <a:off x="388440" y="-15480"/>
            <a:ext cx="5465880" cy="66276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2" name="Google Shape;118;p15"/>
          <p:cNvSpPr/>
          <p:nvPr/>
        </p:nvSpPr>
        <p:spPr>
          <a:xfrm rot="16200000">
            <a:off x="10095840" y="4748040"/>
            <a:ext cx="123840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3" name="Google Shape;119;p15"/>
          <p:cNvSpPr/>
          <p:nvPr/>
        </p:nvSpPr>
        <p:spPr>
          <a:xfrm flipH="1">
            <a:off x="6321600" y="6194160"/>
            <a:ext cx="5465880" cy="66276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4" name="Google Shape;120;p15"/>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5" name="Google Shape;121;p15"/>
          <p:cNvSpPr/>
          <p:nvPr/>
        </p:nvSpPr>
        <p:spPr>
          <a:xfrm rot="10800000">
            <a:off x="5855760" y="-16560"/>
            <a:ext cx="63363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9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97"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3" r:id="rId2"/>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98" name="Google Shape;125;p16"/>
          <p:cNvSpPr/>
          <p:nvPr/>
        </p:nvSpPr>
        <p:spPr>
          <a:xfrm>
            <a:off x="6886800" y="6445080"/>
            <a:ext cx="4395240" cy="432720"/>
          </a:xfrm>
          <a:custGeom>
            <a:avLst/>
            <a:gdLst>
              <a:gd name="textAreaLeft" fmla="*/ 0 w 4395240"/>
              <a:gd name="textAreaRight" fmla="*/ 4395960 w 4395240"/>
              <a:gd name="textAreaTop" fmla="*/ 0 h 432720"/>
              <a:gd name="textAreaBottom" fmla="*/ 433440 h 432720"/>
            </a:gdLst>
            <a:ahLst/>
            <a:rect l="textAreaLeft" t="textAreaTop" r="textAreaRight" b="textAreaBottom"/>
            <a:pathLst>
              <a:path w="10000" h="10000">
                <a:moveTo>
                  <a:pt x="2135" y="0"/>
                </a:moveTo>
                <a:lnTo>
                  <a:pt x="10000" y="10000"/>
                </a:lnTo>
                <a:lnTo>
                  <a:pt x="0" y="10000"/>
                </a:lnTo>
                <a:lnTo>
                  <a:pt x="2135" y="0"/>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99" name="Google Shape;126;p16"/>
          <p:cNvSpPr/>
          <p:nvPr/>
        </p:nvSpPr>
        <p:spPr>
          <a:xfrm>
            <a:off x="7924320" y="0"/>
            <a:ext cx="4275000" cy="6811920"/>
          </a:xfrm>
          <a:custGeom>
            <a:avLst/>
            <a:gdLst>
              <a:gd name="textAreaLeft" fmla="*/ 0 w 4275000"/>
              <a:gd name="textAreaRight" fmla="*/ 4275720 w 4275000"/>
              <a:gd name="textAreaTop" fmla="*/ 0 h 6811920"/>
              <a:gd name="textAreaBottom" fmla="*/ 6812640 h 6811920"/>
            </a:gdLst>
            <a:ahLst/>
            <a:rect l="textAreaLeft" t="textAreaTop" r="textAreaRight" b="textAreaBottom"/>
            <a:pathLst>
              <a:path w="10211" h="10000">
                <a:moveTo>
                  <a:pt x="10211" y="10000"/>
                </a:moveTo>
                <a:lnTo>
                  <a:pt x="0" y="9323"/>
                </a:lnTo>
                <a:lnTo>
                  <a:pt x="10211" y="0"/>
                </a:lnTo>
                <a:lnTo>
                  <a:pt x="10211" y="10000"/>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100" name="Google Shape;127;p16"/>
          <p:cNvSpPr/>
          <p:nvPr/>
        </p:nvSpPr>
        <p:spPr>
          <a:xfrm>
            <a:off x="0" y="5706720"/>
            <a:ext cx="7489080" cy="1171080"/>
          </a:xfrm>
          <a:custGeom>
            <a:avLst/>
            <a:gdLst>
              <a:gd name="textAreaLeft" fmla="*/ 0 w 7489080"/>
              <a:gd name="textAreaRight" fmla="*/ 7489800 w 7489080"/>
              <a:gd name="textAreaTop" fmla="*/ 0 h 1171080"/>
              <a:gd name="textAreaBottom" fmla="*/ 1171800 h 1171080"/>
            </a:gdLst>
            <a:ahLst/>
            <a:rect l="textAreaLeft" t="textAreaTop" r="textAreaRight" b="textAreaBottom"/>
            <a:pathLst>
              <a:path w="4712" h="552">
                <a:moveTo>
                  <a:pt x="4712" y="356"/>
                </a:moveTo>
                <a:lnTo>
                  <a:pt x="4169" y="552"/>
                </a:lnTo>
                <a:lnTo>
                  <a:pt x="0" y="552"/>
                </a:lnTo>
                <a:lnTo>
                  <a:pt x="0" y="0"/>
                </a:lnTo>
                <a:lnTo>
                  <a:pt x="4712" y="356"/>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101" name="PlaceHolder 1"/>
          <p:cNvSpPr>
            <a:spLocks noGrp="1"/>
          </p:cNvSpPr>
          <p:nvPr>
            <p:ph type="title"/>
          </p:nvPr>
        </p:nvSpPr>
        <p:spPr>
          <a:xfrm>
            <a:off x="609480" y="273600"/>
            <a:ext cx="10972080" cy="1144440"/>
          </a:xfrm>
          <a:prstGeom prst="rect">
            <a:avLst/>
          </a:prstGeom>
          <a:noFill/>
          <a:ln w="0">
            <a:noFill/>
          </a:ln>
        </p:spPr>
        <p:txBody>
          <a:bodyPr lIns="0" rIns="0" tIns="0" bIns="0" anchor="ctr">
            <a:noAutofit/>
          </a:bodyPr>
          <a:p>
            <a:pPr indent="0">
              <a:buNone/>
            </a:pPr>
            <a:r>
              <a:rPr b="0" lang="fr-CA" sz="1800" spc="-1" strike="noStrike">
                <a:solidFill>
                  <a:srgbClr val="000000"/>
                </a:solidFill>
                <a:latin typeface="Arial"/>
              </a:rPr>
              <a:t>Click to edit the title text format</a:t>
            </a:r>
            <a:endParaRPr b="0" lang="fr-CA" sz="1800" spc="-1" strike="noStrike">
              <a:solidFill>
                <a:srgbClr val="000000"/>
              </a:solidFill>
              <a:latin typeface="Arial"/>
            </a:endParaRPr>
          </a:p>
        </p:txBody>
      </p:sp>
      <p:sp>
        <p:nvSpPr>
          <p:cNvPr id="102" name="PlaceHolder 2"/>
          <p:cNvSpPr>
            <a:spLocks noGrp="1"/>
          </p:cNvSpPr>
          <p:nvPr>
            <p:ph type="body"/>
          </p:nvPr>
        </p:nvSpPr>
        <p:spPr>
          <a:xfrm>
            <a:off x="609480" y="1604520"/>
            <a:ext cx="109720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1800" spc="-1" strike="noStrike">
                <a:solidFill>
                  <a:srgbClr val="000000"/>
                </a:solidFill>
                <a:latin typeface="Arial"/>
              </a:rPr>
              <a:t>Click to edit the outline text format</a:t>
            </a:r>
            <a:endParaRPr b="0" lang="fr-CA"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1800" spc="-1" strike="noStrike">
                <a:solidFill>
                  <a:srgbClr val="000000"/>
                </a:solidFill>
                <a:latin typeface="Arial"/>
              </a:rPr>
              <a:t>Second Outline Level</a:t>
            </a:r>
            <a:endParaRPr b="0" lang="fr-CA"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1800" spc="-1" strike="noStrike">
                <a:solidFill>
                  <a:srgbClr val="000000"/>
                </a:solidFill>
                <a:latin typeface="Arial"/>
              </a:rPr>
              <a:t>Third Outline Level</a:t>
            </a:r>
            <a:endParaRPr b="0" lang="fr-CA"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1800" spc="-1" strike="noStrike">
                <a:solidFill>
                  <a:srgbClr val="000000"/>
                </a:solidFill>
                <a:latin typeface="Arial"/>
              </a:rPr>
              <a:t>Fourth Outline Level</a:t>
            </a:r>
            <a:endParaRPr b="0" lang="fr-CA"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1800" spc="-1" strike="noStrike">
                <a:solidFill>
                  <a:srgbClr val="000000"/>
                </a:solidFill>
                <a:latin typeface="Arial"/>
              </a:rPr>
              <a:t>Fifth Outline Level</a:t>
            </a:r>
            <a:endParaRPr b="0" lang="fr-CA"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1800" spc="-1" strike="noStrike">
                <a:solidFill>
                  <a:srgbClr val="000000"/>
                </a:solidFill>
                <a:latin typeface="Arial"/>
              </a:rPr>
              <a:t>Sixth Outline Level</a:t>
            </a:r>
            <a:endParaRPr b="0" lang="fr-CA"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1800" spc="-1" strike="noStrike">
                <a:solidFill>
                  <a:srgbClr val="000000"/>
                </a:solidFill>
                <a:latin typeface="Arial"/>
              </a:rPr>
              <a:t>Seventh Outline Level</a:t>
            </a:r>
            <a:endParaRPr b="0" lang="fr-CA"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05" name="Google Shape;131;p17"/>
          <p:cNvSpPr/>
          <p:nvPr/>
        </p:nvSpPr>
        <p:spPr>
          <a:xfrm rot="16200000">
            <a:off x="10095840" y="4748040"/>
            <a:ext cx="123840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06" name="Google Shape;132;p17"/>
          <p:cNvSpPr/>
          <p:nvPr/>
        </p:nvSpPr>
        <p:spPr>
          <a:xfrm flipH="1">
            <a:off x="6321600" y="6194160"/>
            <a:ext cx="5465880" cy="66276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07" name="Google Shape;133;p17"/>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08" name="Google Shape;135;p17"/>
          <p:cNvSpPr/>
          <p:nvPr/>
        </p:nvSpPr>
        <p:spPr>
          <a:xfrm>
            <a:off x="2862360" y="1257480"/>
            <a:ext cx="1235880" cy="1134720"/>
          </a:xfrm>
          <a:prstGeom prst="ellips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09" name="Google Shape;136;p17"/>
          <p:cNvSpPr/>
          <p:nvPr/>
        </p:nvSpPr>
        <p:spPr>
          <a:xfrm>
            <a:off x="8164440" y="1252080"/>
            <a:ext cx="1235880" cy="1134720"/>
          </a:xfrm>
          <a:prstGeom prst="ellips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cxnSp>
        <p:nvCxnSpPr>
          <p:cNvPr id="110" name="Google Shape;137;p17"/>
          <p:cNvCxnSpPr/>
          <p:nvPr/>
        </p:nvCxnSpPr>
        <p:spPr>
          <a:xfrm>
            <a:off x="6131520" y="1725480"/>
            <a:ext cx="720" cy="4956120"/>
          </a:xfrm>
          <a:prstGeom prst="straightConnector1">
            <a:avLst/>
          </a:prstGeom>
          <a:ln w="28575">
            <a:solidFill>
              <a:srgbClr val="bfbfbf"/>
            </a:solidFill>
            <a:miter/>
          </a:ln>
        </p:spPr>
      </p:cxnSp>
    </p:spTree>
  </p:cSld>
  <p:clrMap bg1="lt1" bg2="lt2" tx1="dk1" tx2="dk2" accent1="accent1" accent2="accent2" accent3="accent3" accent4="accent4" accent5="accent5" accent6="accent6" hlink="hlink" folHlink="folHlink"/>
  <p:sldLayoutIdLst>
    <p:sldLayoutId id="2147483677" r:id="rId2"/>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11" name="Google Shape;139;p18"/>
          <p:cNvSpPr/>
          <p:nvPr/>
        </p:nvSpPr>
        <p:spPr>
          <a:xfrm rot="16200000">
            <a:off x="10095840" y="4748040"/>
            <a:ext cx="123840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12" name="Google Shape;140;p18"/>
          <p:cNvSpPr/>
          <p:nvPr/>
        </p:nvSpPr>
        <p:spPr>
          <a:xfrm flipH="1">
            <a:off x="6321600" y="6194160"/>
            <a:ext cx="5465880" cy="66276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13" name="Google Shape;141;p18"/>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14" name="Google Shape;144;p18"/>
          <p:cNvSpPr/>
          <p:nvPr/>
        </p:nvSpPr>
        <p:spPr>
          <a:xfrm>
            <a:off x="2115720" y="1238760"/>
            <a:ext cx="1235880" cy="1134720"/>
          </a:xfrm>
          <a:prstGeom prst="ellips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15" name="Google Shape;145;p18"/>
          <p:cNvSpPr/>
          <p:nvPr/>
        </p:nvSpPr>
        <p:spPr>
          <a:xfrm>
            <a:off x="5477760" y="1238760"/>
            <a:ext cx="1235880" cy="1134720"/>
          </a:xfrm>
          <a:prstGeom prst="ellips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16" name="Google Shape;146;p18"/>
          <p:cNvSpPr/>
          <p:nvPr/>
        </p:nvSpPr>
        <p:spPr>
          <a:xfrm>
            <a:off x="8839800" y="1238760"/>
            <a:ext cx="1235880" cy="1134720"/>
          </a:xfrm>
          <a:prstGeom prst="ellips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cxnSp>
        <p:nvCxnSpPr>
          <p:cNvPr id="117" name="Google Shape;149;p18"/>
          <p:cNvCxnSpPr/>
          <p:nvPr/>
        </p:nvCxnSpPr>
        <p:spPr>
          <a:xfrm>
            <a:off x="4407840" y="1238760"/>
            <a:ext cx="720" cy="4956120"/>
          </a:xfrm>
          <a:prstGeom prst="straightConnector1">
            <a:avLst/>
          </a:prstGeom>
          <a:ln w="28575">
            <a:solidFill>
              <a:srgbClr val="bfbfbf"/>
            </a:solidFill>
            <a:miter/>
          </a:ln>
        </p:spPr>
      </p:cxnSp>
      <p:cxnSp>
        <p:nvCxnSpPr>
          <p:cNvPr id="118" name="Google Shape;150;p18"/>
          <p:cNvCxnSpPr/>
          <p:nvPr/>
        </p:nvCxnSpPr>
        <p:spPr>
          <a:xfrm>
            <a:off x="7786080" y="1238760"/>
            <a:ext cx="720" cy="4956120"/>
          </a:xfrm>
          <a:prstGeom prst="straightConnector1">
            <a:avLst/>
          </a:prstGeom>
          <a:ln w="28575">
            <a:solidFill>
              <a:srgbClr val="bfbfbf"/>
            </a:solidFill>
            <a:miter/>
          </a:ln>
        </p:spPr>
      </p:cxnSp>
    </p:spTree>
  </p:cSld>
  <p:clrMap bg1="lt1" bg2="lt2" tx1="dk1" tx2="dk2" accent1="accent1" accent2="accent2" accent3="accent3" accent4="accent4" accent5="accent5" accent6="accent6" hlink="hlink" folHlink="folHlink"/>
  <p:sldLayoutIdLst>
    <p:sldLayoutId id="2147483679" r:id="rId2"/>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119" name="Google Shape;153;p19"/>
          <p:cNvGrpSpPr/>
          <p:nvPr/>
        </p:nvGrpSpPr>
        <p:grpSpPr>
          <a:xfrm>
            <a:off x="-9360" y="360"/>
            <a:ext cx="12201480" cy="6872040"/>
            <a:chOff x="-9360" y="360"/>
            <a:chExt cx="12201480" cy="6872040"/>
          </a:xfrm>
        </p:grpSpPr>
        <p:sp>
          <p:nvSpPr>
            <p:cNvPr id="120" name="Google Shape;154;p19"/>
            <p:cNvSpPr/>
            <p:nvPr/>
          </p:nvSpPr>
          <p:spPr>
            <a:xfrm rot="5400000">
              <a:off x="3531960" y="-3540960"/>
              <a:ext cx="2553840" cy="9636840"/>
            </a:xfrm>
            <a:prstGeom prst="rtTriangle">
              <a:avLst/>
            </a:prstGeom>
            <a:solidFill>
              <a:srgbClr val="f2f2f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21" name="Google Shape;155;p19"/>
            <p:cNvSpPr/>
            <p:nvPr/>
          </p:nvSpPr>
          <p:spPr>
            <a:xfrm>
              <a:off x="0" y="4804200"/>
              <a:ext cx="2553840" cy="20674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22" name="Google Shape;156;p19"/>
            <p:cNvSpPr/>
            <p:nvPr/>
          </p:nvSpPr>
          <p:spPr>
            <a:xfrm rot="10800000">
              <a:off x="9638280" y="720"/>
              <a:ext cx="2553840" cy="20674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23" name="Google Shape;157;p19"/>
            <p:cNvSpPr/>
            <p:nvPr/>
          </p:nvSpPr>
          <p:spPr>
            <a:xfrm rot="16200000">
              <a:off x="6095880" y="776880"/>
              <a:ext cx="2553840" cy="9636840"/>
            </a:xfrm>
            <a:prstGeom prst="rtTriangle">
              <a:avLst/>
            </a:prstGeom>
            <a:solidFill>
              <a:srgbClr val="f2f2f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grpSp>
      <p:sp>
        <p:nvSpPr>
          <p:cNvPr id="124" name="PlaceHolder 1"/>
          <p:cNvSpPr>
            <a:spLocks noGrp="1"/>
          </p:cNvSpPr>
          <p:nvPr>
            <p:ph type="title"/>
          </p:nvPr>
        </p:nvSpPr>
        <p:spPr>
          <a:xfrm>
            <a:off x="609480" y="273600"/>
            <a:ext cx="10972080" cy="1144440"/>
          </a:xfrm>
          <a:prstGeom prst="rect">
            <a:avLst/>
          </a:prstGeom>
          <a:noFill/>
          <a:ln w="0">
            <a:noFill/>
          </a:ln>
        </p:spPr>
        <p:txBody>
          <a:bodyPr lIns="0" rIns="0" tIns="0" bIns="0" anchor="ctr">
            <a:noAutofit/>
          </a:bodyPr>
          <a:p>
            <a:pPr indent="0">
              <a:buNone/>
            </a:pPr>
            <a:r>
              <a:rPr b="0" lang="fr-CA" sz="1800" spc="-1" strike="noStrike">
                <a:solidFill>
                  <a:srgbClr val="000000"/>
                </a:solidFill>
                <a:latin typeface="Arial"/>
              </a:rPr>
              <a:t>Click to edit the title text format</a:t>
            </a:r>
            <a:endParaRPr b="0" lang="fr-CA" sz="1800" spc="-1" strike="noStrike">
              <a:solidFill>
                <a:srgbClr val="000000"/>
              </a:solidFill>
              <a:latin typeface="Arial"/>
            </a:endParaRPr>
          </a:p>
        </p:txBody>
      </p:sp>
      <p:sp>
        <p:nvSpPr>
          <p:cNvPr id="125"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1" r:id="rId2"/>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127" name="Google Shape;159;p20"/>
          <p:cNvGrpSpPr/>
          <p:nvPr/>
        </p:nvGrpSpPr>
        <p:grpSpPr>
          <a:xfrm>
            <a:off x="-9360" y="360"/>
            <a:ext cx="12201480" cy="6872040"/>
            <a:chOff x="-9360" y="360"/>
            <a:chExt cx="12201480" cy="6872040"/>
          </a:xfrm>
        </p:grpSpPr>
        <p:sp>
          <p:nvSpPr>
            <p:cNvPr id="128" name="Google Shape;160;p20"/>
            <p:cNvSpPr/>
            <p:nvPr/>
          </p:nvSpPr>
          <p:spPr>
            <a:xfrm rot="5400000">
              <a:off x="3531960" y="-3540960"/>
              <a:ext cx="2553840" cy="9636840"/>
            </a:xfrm>
            <a:prstGeom prst="rtTriangle">
              <a:avLst/>
            </a:prstGeom>
            <a:solidFill>
              <a:srgbClr val="f7931e">
                <a:alpha val="27000"/>
              </a:srgbClr>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29" name="Google Shape;161;p20"/>
            <p:cNvSpPr/>
            <p:nvPr/>
          </p:nvSpPr>
          <p:spPr>
            <a:xfrm>
              <a:off x="0" y="4804200"/>
              <a:ext cx="2553840" cy="20674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30" name="Google Shape;162;p20"/>
            <p:cNvSpPr/>
            <p:nvPr/>
          </p:nvSpPr>
          <p:spPr>
            <a:xfrm rot="10800000">
              <a:off x="9638280" y="720"/>
              <a:ext cx="2553840" cy="20674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31" name="Google Shape;163;p20"/>
            <p:cNvSpPr/>
            <p:nvPr/>
          </p:nvSpPr>
          <p:spPr>
            <a:xfrm rot="16200000">
              <a:off x="6095880" y="776880"/>
              <a:ext cx="2553840" cy="9636840"/>
            </a:xfrm>
            <a:prstGeom prst="rtTriangle">
              <a:avLst/>
            </a:prstGeom>
            <a:solidFill>
              <a:srgbClr val="29abe2">
                <a:alpha val="25000"/>
              </a:srgbClr>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grpSp>
      <p:sp>
        <p:nvSpPr>
          <p:cNvPr id="13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133"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3"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13"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4" name="Google Shape;27;p4"/>
          <p:cNvSpPr/>
          <p:nvPr/>
        </p:nvSpPr>
        <p:spPr>
          <a:xfrm rot="16200000">
            <a:off x="-256320" y="2601360"/>
            <a:ext cx="1313640" cy="799920"/>
          </a:xfrm>
          <a:prstGeom prst="parallelogram">
            <a:avLst>
              <a:gd name="adj" fmla="val 81897"/>
            </a:avLst>
          </a:prstGeom>
          <a:solidFill>
            <a:srgbClr val="ffffff">
              <a:alpha val="14000"/>
            </a:srgbClr>
          </a:solidFill>
          <a:ln w="0">
            <a:noFill/>
          </a:ln>
        </p:spPr>
        <p:style>
          <a:lnRef idx="0"/>
          <a:fillRef idx="0"/>
          <a:effectRef idx="0"/>
          <a:fontRef idx="minor"/>
        </p:style>
        <p:txBody>
          <a:bodyPr lIns="122040" rIns="122040" tIns="60840" bIns="60840" anchor="ctr">
            <a:noAutofit/>
          </a:bodyPr>
          <a:p>
            <a:pPr algn="ctr">
              <a:lnSpc>
                <a:spcPct val="100000"/>
              </a:lnSpc>
              <a:tabLst>
                <a:tab algn="l" pos="0"/>
              </a:tabLst>
            </a:pPr>
            <a:endParaRPr b="0" lang="en-CA" sz="2400" spc="-1" strike="noStrike">
              <a:solidFill>
                <a:srgbClr val="ffffff"/>
              </a:solidFill>
              <a:latin typeface="Calibri"/>
              <a:ea typeface="Calibri"/>
            </a:endParaRPr>
          </a:p>
        </p:txBody>
      </p:sp>
      <p:sp>
        <p:nvSpPr>
          <p:cNvPr id="15" name="Google Shape;28;p4"/>
          <p:cNvSpPr/>
          <p:nvPr/>
        </p:nvSpPr>
        <p:spPr>
          <a:xfrm flipH="1" rot="16200000">
            <a:off x="9754560" y="3736440"/>
            <a:ext cx="1369800" cy="834120"/>
          </a:xfrm>
          <a:prstGeom prst="parallelogram">
            <a:avLst>
              <a:gd name="adj" fmla="val 81897"/>
            </a:avLst>
          </a:prstGeom>
          <a:solidFill>
            <a:srgbClr val="ffffff">
              <a:alpha val="14000"/>
            </a:srgbClr>
          </a:solidFill>
          <a:ln w="0">
            <a:noFill/>
          </a:ln>
        </p:spPr>
        <p:style>
          <a:lnRef idx="0"/>
          <a:fillRef idx="0"/>
          <a:effectRef idx="0"/>
          <a:fontRef idx="minor"/>
        </p:style>
        <p:txBody>
          <a:bodyPr lIns="122040" rIns="122040" tIns="60840" bIns="60840" anchor="ctr">
            <a:noAutofit/>
          </a:bodyPr>
          <a:p>
            <a:pPr algn="ctr">
              <a:lnSpc>
                <a:spcPct val="100000"/>
              </a:lnSpc>
              <a:tabLst>
                <a:tab algn="l" pos="0"/>
              </a:tabLst>
            </a:pPr>
            <a:endParaRPr b="0" lang="en-CA" sz="2400" spc="-1" strike="noStrike">
              <a:solidFill>
                <a:srgbClr val="ffffff"/>
              </a:solidFill>
              <a:latin typeface="Calibri"/>
              <a:ea typeface="Calibri"/>
            </a:endParaRPr>
          </a:p>
        </p:txBody>
      </p:sp>
      <p:sp>
        <p:nvSpPr>
          <p:cNvPr id="16" name="Google Shape;29;p4"/>
          <p:cNvSpPr/>
          <p:nvPr/>
        </p:nvSpPr>
        <p:spPr>
          <a:xfrm>
            <a:off x="-15840" y="6872400"/>
            <a:ext cx="720" cy="720"/>
          </a:xfrm>
          <a:prstGeom prst="rect">
            <a:avLst/>
          </a:prstGeom>
          <a:solidFill>
            <a:srgbClr val="cccccc"/>
          </a:solidFill>
          <a:ln w="0">
            <a:noFill/>
          </a:ln>
        </p:spPr>
        <p:style>
          <a:lnRef idx="0"/>
          <a:fillRef idx="0"/>
          <a:effectRef idx="0"/>
          <a:fontRef idx="minor"/>
        </p:style>
        <p:txBody>
          <a:bodyPr lIns="90000" rIns="90000" tIns="360" bIns="36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17" name="Google Shape;30;p4"/>
          <p:cNvSpPr/>
          <p:nvPr/>
        </p:nvSpPr>
        <p:spPr>
          <a:xfrm>
            <a:off x="-15840" y="3945240"/>
            <a:ext cx="3675240" cy="2799360"/>
          </a:xfrm>
          <a:custGeom>
            <a:avLst/>
            <a:gdLst>
              <a:gd name="textAreaLeft" fmla="*/ 0 w 3675240"/>
              <a:gd name="textAreaRight" fmla="*/ 3675960 w 3675240"/>
              <a:gd name="textAreaTop" fmla="*/ 0 h 2799360"/>
              <a:gd name="textAreaBottom" fmla="*/ 2800080 h 2799360"/>
            </a:gdLst>
            <a:ahLst/>
            <a:rect l="textAreaLeft" t="textAreaTop" r="textAreaRight" b="textAreaBottom"/>
            <a:pathLst>
              <a:path w="2300" h="890">
                <a:moveTo>
                  <a:pt x="2300" y="527"/>
                </a:moveTo>
                <a:lnTo>
                  <a:pt x="0" y="0"/>
                </a:lnTo>
                <a:lnTo>
                  <a:pt x="0" y="890"/>
                </a:lnTo>
                <a:lnTo>
                  <a:pt x="2300" y="527"/>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18" name="Google Shape;31;p4"/>
          <p:cNvSpPr/>
          <p:nvPr/>
        </p:nvSpPr>
        <p:spPr>
          <a:xfrm>
            <a:off x="-107640" y="6836040"/>
            <a:ext cx="45000" cy="45000"/>
          </a:xfrm>
          <a:prstGeom prst="rect">
            <a:avLst/>
          </a:prstGeom>
          <a:solidFill>
            <a:srgbClr val="cccccc"/>
          </a:solidFill>
          <a:ln w="0">
            <a:noFill/>
          </a:ln>
        </p:spPr>
        <p:style>
          <a:lnRef idx="0"/>
          <a:fillRef idx="0"/>
          <a:effectRef idx="0"/>
          <a:fontRef idx="minor"/>
        </p:style>
        <p:txBody>
          <a:bodyPr lIns="90000" rIns="90000" tIns="22680" bIns="2268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19" name="Google Shape;32;p4"/>
          <p:cNvSpPr/>
          <p:nvPr/>
        </p:nvSpPr>
        <p:spPr>
          <a:xfrm>
            <a:off x="4542480" y="0"/>
            <a:ext cx="7648920" cy="6879600"/>
          </a:xfrm>
          <a:custGeom>
            <a:avLst/>
            <a:gdLst>
              <a:gd name="textAreaLeft" fmla="*/ 0 w 7648920"/>
              <a:gd name="textAreaRight" fmla="*/ 7649640 w 7648920"/>
              <a:gd name="textAreaTop" fmla="*/ 0 h 6879600"/>
              <a:gd name="textAreaBottom" fmla="*/ 6880320 h 6879600"/>
            </a:gdLst>
            <a:ahLst/>
            <a:rect l="textAreaLeft" t="textAreaTop" r="textAreaRight" b="textAreaBottom"/>
            <a:pathLst>
              <a:path w="4786" h="2187">
                <a:moveTo>
                  <a:pt x="0" y="1786"/>
                </a:moveTo>
                <a:lnTo>
                  <a:pt x="1754" y="2187"/>
                </a:lnTo>
                <a:lnTo>
                  <a:pt x="4786" y="2187"/>
                </a:lnTo>
                <a:lnTo>
                  <a:pt x="4786" y="0"/>
                </a:lnTo>
                <a:lnTo>
                  <a:pt x="0" y="1786"/>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20" name="Google Shape;33;p4"/>
          <p:cNvSpPr/>
          <p:nvPr/>
        </p:nvSpPr>
        <p:spPr>
          <a:xfrm>
            <a:off x="511920" y="5772960"/>
            <a:ext cx="6007320" cy="1106640"/>
          </a:xfrm>
          <a:custGeom>
            <a:avLst/>
            <a:gdLst>
              <a:gd name="textAreaLeft" fmla="*/ 0 w 6007320"/>
              <a:gd name="textAreaRight" fmla="*/ 6008040 w 6007320"/>
              <a:gd name="textAreaTop" fmla="*/ 0 h 1106640"/>
              <a:gd name="textAreaBottom" fmla="*/ 1107360 h 1106640"/>
            </a:gdLst>
            <a:ahLst/>
            <a:rect l="textAreaLeft" t="textAreaTop" r="textAreaRight" b="textAreaBottom"/>
            <a:pathLst>
              <a:path w="3759" h="352">
                <a:moveTo>
                  <a:pt x="2224" y="0"/>
                </a:moveTo>
                <a:lnTo>
                  <a:pt x="0" y="352"/>
                </a:lnTo>
                <a:lnTo>
                  <a:pt x="3759" y="352"/>
                </a:lnTo>
                <a:lnTo>
                  <a:pt x="2224" y="0"/>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2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22"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3" name="Google Shape;36;p5"/>
          <p:cNvSpPr/>
          <p:nvPr/>
        </p:nvSpPr>
        <p:spPr>
          <a:xfrm rot="5400000">
            <a:off x="865080" y="-864360"/>
            <a:ext cx="1238040" cy="296676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4" name="Google Shape;37;p5"/>
          <p:cNvSpPr/>
          <p:nvPr/>
        </p:nvSpPr>
        <p:spPr>
          <a:xfrm flipH="1" rot="10800000">
            <a:off x="388440" y="-15840"/>
            <a:ext cx="5465880" cy="66312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5" name="Google Shape;38;p5"/>
          <p:cNvSpPr/>
          <p:nvPr/>
        </p:nvSpPr>
        <p:spPr>
          <a:xfrm rot="16200000">
            <a:off x="10095840" y="4748040"/>
            <a:ext cx="123804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6" name="Google Shape;39;p5"/>
          <p:cNvSpPr/>
          <p:nvPr/>
        </p:nvSpPr>
        <p:spPr>
          <a:xfrm flipH="1">
            <a:off x="6321240" y="6194160"/>
            <a:ext cx="5465880" cy="66312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7" name="Google Shape;40;p5"/>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8" name="Google Shape;41;p5"/>
          <p:cNvSpPr/>
          <p:nvPr/>
        </p:nvSpPr>
        <p:spPr>
          <a:xfrm rot="10800000">
            <a:off x="5856120" y="-16560"/>
            <a:ext cx="633600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30"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1" name="Google Shape;45;p6"/>
          <p:cNvSpPr/>
          <p:nvPr/>
        </p:nvSpPr>
        <p:spPr>
          <a:xfrm>
            <a:off x="6886800" y="6445080"/>
            <a:ext cx="4395240" cy="432720"/>
          </a:xfrm>
          <a:custGeom>
            <a:avLst/>
            <a:gdLst>
              <a:gd name="textAreaLeft" fmla="*/ 0 w 4395240"/>
              <a:gd name="textAreaRight" fmla="*/ 4395960 w 4395240"/>
              <a:gd name="textAreaTop" fmla="*/ 0 h 432720"/>
              <a:gd name="textAreaBottom" fmla="*/ 433440 h 432720"/>
            </a:gdLst>
            <a:ahLst/>
            <a:rect l="textAreaLeft" t="textAreaTop" r="textAreaRight" b="textAreaBottom"/>
            <a:pathLst>
              <a:path w="10000" h="10000">
                <a:moveTo>
                  <a:pt x="2135" y="0"/>
                </a:moveTo>
                <a:lnTo>
                  <a:pt x="10000" y="10000"/>
                </a:lnTo>
                <a:lnTo>
                  <a:pt x="0" y="10000"/>
                </a:lnTo>
                <a:lnTo>
                  <a:pt x="2135" y="0"/>
                </a:lnTo>
                <a:close/>
              </a:path>
            </a:pathLst>
          </a:custGeom>
          <a:solidFill>
            <a:srgbClr val="cccccc"/>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32" name="Google Shape;46;p6"/>
          <p:cNvSpPr/>
          <p:nvPr/>
        </p:nvSpPr>
        <p:spPr>
          <a:xfrm>
            <a:off x="7924320" y="0"/>
            <a:ext cx="4275000" cy="6811920"/>
          </a:xfrm>
          <a:custGeom>
            <a:avLst/>
            <a:gdLst>
              <a:gd name="textAreaLeft" fmla="*/ 0 w 4275000"/>
              <a:gd name="textAreaRight" fmla="*/ 4275720 w 4275000"/>
              <a:gd name="textAreaTop" fmla="*/ 0 h 6811920"/>
              <a:gd name="textAreaBottom" fmla="*/ 6812640 h 6811920"/>
            </a:gdLst>
            <a:ahLst/>
            <a:rect l="textAreaLeft" t="textAreaTop" r="textAreaRight" b="textAreaBottom"/>
            <a:pathLst>
              <a:path w="10211" h="10000">
                <a:moveTo>
                  <a:pt x="10211" y="10000"/>
                </a:moveTo>
                <a:lnTo>
                  <a:pt x="0" y="9323"/>
                </a:lnTo>
                <a:lnTo>
                  <a:pt x="10211" y="0"/>
                </a:lnTo>
                <a:lnTo>
                  <a:pt x="10211" y="10000"/>
                </a:lnTo>
                <a:close/>
              </a:path>
            </a:pathLst>
          </a:custGeom>
          <a:solidFill>
            <a:srgbClr val="f7931e"/>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33" name="Google Shape;47;p6"/>
          <p:cNvSpPr/>
          <p:nvPr/>
        </p:nvSpPr>
        <p:spPr>
          <a:xfrm>
            <a:off x="0" y="5706720"/>
            <a:ext cx="7489080" cy="1171080"/>
          </a:xfrm>
          <a:custGeom>
            <a:avLst/>
            <a:gdLst>
              <a:gd name="textAreaLeft" fmla="*/ 0 w 7489080"/>
              <a:gd name="textAreaRight" fmla="*/ 7489800 w 7489080"/>
              <a:gd name="textAreaTop" fmla="*/ 0 h 1171080"/>
              <a:gd name="textAreaBottom" fmla="*/ 1171800 h 1171080"/>
            </a:gdLst>
            <a:ahLst/>
            <a:rect l="textAreaLeft" t="textAreaTop" r="textAreaRight" b="textAreaBottom"/>
            <a:pathLst>
              <a:path w="4712" h="552">
                <a:moveTo>
                  <a:pt x="4712" y="356"/>
                </a:moveTo>
                <a:lnTo>
                  <a:pt x="4169" y="552"/>
                </a:lnTo>
                <a:lnTo>
                  <a:pt x="0" y="552"/>
                </a:lnTo>
                <a:lnTo>
                  <a:pt x="0" y="0"/>
                </a:lnTo>
                <a:lnTo>
                  <a:pt x="4712" y="356"/>
                </a:lnTo>
                <a:close/>
              </a:path>
            </a:pathLst>
          </a:custGeom>
          <a:solidFill>
            <a:srgbClr val="29abe2"/>
          </a:solidFill>
          <a:ln w="0">
            <a:noFill/>
          </a:ln>
        </p:spPr>
        <p:style>
          <a:lnRef idx="0"/>
          <a:fillRef idx="0"/>
          <a:effectRef idx="0"/>
          <a:fontRef idx="minor"/>
        </p:style>
        <p:txBody>
          <a:bodyPr lIns="90000" rIns="90000" tIns="45000" bIns="45000" anchor="t">
            <a:noAutofit/>
          </a:bodyPr>
          <a:p>
            <a:pPr>
              <a:lnSpc>
                <a:spcPct val="100000"/>
              </a:lnSpc>
              <a:tabLst>
                <a:tab algn="l" pos="0"/>
              </a:tabLst>
            </a:pPr>
            <a:endParaRPr b="0" lang="en-CA" sz="1800" spc="-1" strike="noStrike">
              <a:solidFill>
                <a:schemeClr val="dk1"/>
              </a:solidFill>
              <a:latin typeface="Raleway"/>
              <a:ea typeface="Raleway"/>
            </a:endParaRPr>
          </a:p>
        </p:txBody>
      </p:sp>
      <p:sp>
        <p:nvSpPr>
          <p:cNvPr id="34" name="PlaceHolder 1"/>
          <p:cNvSpPr>
            <a:spLocks noGrp="1"/>
          </p:cNvSpPr>
          <p:nvPr>
            <p:ph type="title"/>
          </p:nvPr>
        </p:nvSpPr>
        <p:spPr>
          <a:xfrm>
            <a:off x="609480" y="273600"/>
            <a:ext cx="10972080" cy="1144440"/>
          </a:xfrm>
          <a:prstGeom prst="rect">
            <a:avLst/>
          </a:prstGeom>
          <a:noFill/>
          <a:ln w="0">
            <a:noFill/>
          </a:ln>
        </p:spPr>
        <p:txBody>
          <a:bodyPr lIns="0" rIns="0" tIns="0" bIns="0" anchor="ctr">
            <a:noAutofit/>
          </a:bodyPr>
          <a:p>
            <a:pPr indent="0">
              <a:buNone/>
            </a:pPr>
            <a:r>
              <a:rPr b="0" lang="fr-CA" sz="1800" spc="-1" strike="noStrike">
                <a:solidFill>
                  <a:srgbClr val="000000"/>
                </a:solidFill>
                <a:latin typeface="Arial"/>
              </a:rPr>
              <a:t>Click to edit the title text format</a:t>
            </a:r>
            <a:endParaRPr b="0" lang="fr-CA" sz="1800" spc="-1" strike="noStrike">
              <a:solidFill>
                <a:srgbClr val="000000"/>
              </a:solidFill>
              <a:latin typeface="Arial"/>
            </a:endParaRPr>
          </a:p>
        </p:txBody>
      </p:sp>
      <p:sp>
        <p:nvSpPr>
          <p:cNvPr id="35" name="PlaceHolder 2"/>
          <p:cNvSpPr>
            <a:spLocks noGrp="1"/>
          </p:cNvSpPr>
          <p:nvPr>
            <p:ph type="body"/>
          </p:nvPr>
        </p:nvSpPr>
        <p:spPr>
          <a:xfrm>
            <a:off x="609480" y="1604520"/>
            <a:ext cx="109720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1800" spc="-1" strike="noStrike">
                <a:solidFill>
                  <a:srgbClr val="000000"/>
                </a:solidFill>
                <a:latin typeface="Arial"/>
              </a:rPr>
              <a:t>Click to edit the outline text format</a:t>
            </a:r>
            <a:endParaRPr b="0" lang="fr-CA"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1800" spc="-1" strike="noStrike">
                <a:solidFill>
                  <a:srgbClr val="000000"/>
                </a:solidFill>
                <a:latin typeface="Arial"/>
              </a:rPr>
              <a:t>Second Outline Level</a:t>
            </a:r>
            <a:endParaRPr b="0" lang="fr-CA"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1800" spc="-1" strike="noStrike">
                <a:solidFill>
                  <a:srgbClr val="000000"/>
                </a:solidFill>
                <a:latin typeface="Arial"/>
              </a:rPr>
              <a:t>Third Outline Level</a:t>
            </a:r>
            <a:endParaRPr b="0" lang="fr-CA"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1800" spc="-1" strike="noStrike">
                <a:solidFill>
                  <a:srgbClr val="000000"/>
                </a:solidFill>
                <a:latin typeface="Arial"/>
              </a:rPr>
              <a:t>Fourth Outline Level</a:t>
            </a:r>
            <a:endParaRPr b="0" lang="fr-CA"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1800" spc="-1" strike="noStrike">
                <a:solidFill>
                  <a:srgbClr val="000000"/>
                </a:solidFill>
                <a:latin typeface="Arial"/>
              </a:rPr>
              <a:t>Fifth Outline Level</a:t>
            </a:r>
            <a:endParaRPr b="0" lang="fr-CA"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1800" spc="-1" strike="noStrike">
                <a:solidFill>
                  <a:srgbClr val="000000"/>
                </a:solidFill>
                <a:latin typeface="Arial"/>
              </a:rPr>
              <a:t>Sixth Outline Level</a:t>
            </a:r>
            <a:endParaRPr b="0" lang="fr-CA"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1800" spc="-1" strike="noStrike">
                <a:solidFill>
                  <a:srgbClr val="000000"/>
                </a:solidFill>
                <a:latin typeface="Arial"/>
              </a:rPr>
              <a:t>Seventh Outline Level</a:t>
            </a:r>
            <a:endParaRPr b="0" lang="fr-CA"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8" name="Google Shape;51;p7"/>
          <p:cNvSpPr/>
          <p:nvPr/>
        </p:nvSpPr>
        <p:spPr>
          <a:xfrm rot="16200000">
            <a:off x="10095840" y="4748040"/>
            <a:ext cx="123804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39" name="Google Shape;52;p7"/>
          <p:cNvSpPr/>
          <p:nvPr/>
        </p:nvSpPr>
        <p:spPr>
          <a:xfrm flipH="1">
            <a:off x="6321240" y="6194160"/>
            <a:ext cx="5465880" cy="66312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0" name="Google Shape;53;p7"/>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1" name="Google Shape;55;p7"/>
          <p:cNvSpPr/>
          <p:nvPr/>
        </p:nvSpPr>
        <p:spPr>
          <a:xfrm>
            <a:off x="2862360" y="1257480"/>
            <a:ext cx="1235880" cy="1135080"/>
          </a:xfrm>
          <a:prstGeom prst="ellips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2" name="Google Shape;56;p7"/>
          <p:cNvSpPr/>
          <p:nvPr/>
        </p:nvSpPr>
        <p:spPr>
          <a:xfrm>
            <a:off x="8164440" y="1252080"/>
            <a:ext cx="1235880" cy="1135080"/>
          </a:xfrm>
          <a:prstGeom prst="ellips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cxnSp>
        <p:nvCxnSpPr>
          <p:cNvPr id="43" name="Google Shape;57;p7"/>
          <p:cNvCxnSpPr/>
          <p:nvPr/>
        </p:nvCxnSpPr>
        <p:spPr>
          <a:xfrm>
            <a:off x="6131520" y="1725480"/>
            <a:ext cx="720" cy="4956120"/>
          </a:xfrm>
          <a:prstGeom prst="straightConnector1">
            <a:avLst/>
          </a:prstGeom>
          <a:ln w="28575">
            <a:solidFill>
              <a:srgbClr val="bfbfbf"/>
            </a:solidFill>
            <a:miter/>
          </a:ln>
        </p:spPr>
      </p:cxn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4" name="Google Shape;59;p8"/>
          <p:cNvSpPr/>
          <p:nvPr/>
        </p:nvSpPr>
        <p:spPr>
          <a:xfrm rot="16200000">
            <a:off x="10095840" y="4748040"/>
            <a:ext cx="1238040" cy="2981520"/>
          </a:xfrm>
          <a:prstGeom prst="triangle">
            <a:avLst>
              <a:gd name="adj" fmla="val 58762"/>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5" name="Google Shape;60;p8"/>
          <p:cNvSpPr/>
          <p:nvPr/>
        </p:nvSpPr>
        <p:spPr>
          <a:xfrm flipH="1">
            <a:off x="6321240" y="6194160"/>
            <a:ext cx="5465880" cy="663120"/>
          </a:xfrm>
          <a:prstGeom prst="triangle">
            <a:avLst>
              <a:gd name="adj" fmla="val 50000"/>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6" name="Google Shape;61;p8"/>
          <p:cNvSpPr/>
          <p:nvPr/>
        </p:nvSpPr>
        <p:spPr>
          <a:xfrm>
            <a:off x="0" y="5029200"/>
            <a:ext cx="6095160" cy="18280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7" name="Google Shape;64;p8"/>
          <p:cNvSpPr/>
          <p:nvPr/>
        </p:nvSpPr>
        <p:spPr>
          <a:xfrm>
            <a:off x="2115720" y="1238760"/>
            <a:ext cx="1235880" cy="1135080"/>
          </a:xfrm>
          <a:prstGeom prst="ellips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8" name="Google Shape;65;p8"/>
          <p:cNvSpPr/>
          <p:nvPr/>
        </p:nvSpPr>
        <p:spPr>
          <a:xfrm>
            <a:off x="5477760" y="1238760"/>
            <a:ext cx="1235880" cy="1135080"/>
          </a:xfrm>
          <a:prstGeom prst="ellips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49" name="Google Shape;66;p8"/>
          <p:cNvSpPr/>
          <p:nvPr/>
        </p:nvSpPr>
        <p:spPr>
          <a:xfrm>
            <a:off x="8839800" y="1238760"/>
            <a:ext cx="1235880" cy="1135080"/>
          </a:xfrm>
          <a:prstGeom prst="ellips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cxnSp>
        <p:nvCxnSpPr>
          <p:cNvPr id="50" name="Google Shape;69;p8"/>
          <p:cNvCxnSpPr/>
          <p:nvPr/>
        </p:nvCxnSpPr>
        <p:spPr>
          <a:xfrm>
            <a:off x="4407840" y="1238760"/>
            <a:ext cx="720" cy="4956120"/>
          </a:xfrm>
          <a:prstGeom prst="straightConnector1">
            <a:avLst/>
          </a:prstGeom>
          <a:ln w="28575">
            <a:solidFill>
              <a:srgbClr val="bfbfbf"/>
            </a:solidFill>
            <a:miter/>
          </a:ln>
        </p:spPr>
      </p:cxnSp>
      <p:cxnSp>
        <p:nvCxnSpPr>
          <p:cNvPr id="51" name="Google Shape;70;p8"/>
          <p:cNvCxnSpPr/>
          <p:nvPr/>
        </p:nvCxnSpPr>
        <p:spPr>
          <a:xfrm>
            <a:off x="7786080" y="1238760"/>
            <a:ext cx="720" cy="4956120"/>
          </a:xfrm>
          <a:prstGeom prst="straightConnector1">
            <a:avLst/>
          </a:prstGeom>
          <a:ln w="28575">
            <a:solidFill>
              <a:srgbClr val="bfbfbf"/>
            </a:solidFill>
            <a:miter/>
          </a:ln>
        </p:spPr>
      </p:cxn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52" name="Google Shape;73;p9"/>
          <p:cNvGrpSpPr/>
          <p:nvPr/>
        </p:nvGrpSpPr>
        <p:grpSpPr>
          <a:xfrm>
            <a:off x="-9360" y="360"/>
            <a:ext cx="12201480" cy="6872040"/>
            <a:chOff x="-9360" y="360"/>
            <a:chExt cx="12201480" cy="6872040"/>
          </a:xfrm>
        </p:grpSpPr>
        <p:sp>
          <p:nvSpPr>
            <p:cNvPr id="53" name="Google Shape;74;p9"/>
            <p:cNvSpPr/>
            <p:nvPr/>
          </p:nvSpPr>
          <p:spPr>
            <a:xfrm rot="5400000">
              <a:off x="3531960" y="-3540960"/>
              <a:ext cx="2553840" cy="9636840"/>
            </a:xfrm>
            <a:prstGeom prst="rtTriangle">
              <a:avLst/>
            </a:prstGeom>
            <a:solidFill>
              <a:srgbClr val="f2f2f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54" name="Google Shape;75;p9"/>
            <p:cNvSpPr/>
            <p:nvPr/>
          </p:nvSpPr>
          <p:spPr>
            <a:xfrm>
              <a:off x="0" y="4804200"/>
              <a:ext cx="2553840" cy="20674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55" name="Google Shape;76;p9"/>
            <p:cNvSpPr/>
            <p:nvPr/>
          </p:nvSpPr>
          <p:spPr>
            <a:xfrm rot="10800000">
              <a:off x="9638280" y="720"/>
              <a:ext cx="2553840" cy="20674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56" name="Google Shape;77;p9"/>
            <p:cNvSpPr/>
            <p:nvPr/>
          </p:nvSpPr>
          <p:spPr>
            <a:xfrm rot="16200000">
              <a:off x="6095880" y="776880"/>
              <a:ext cx="2553840" cy="9636840"/>
            </a:xfrm>
            <a:prstGeom prst="rtTriangle">
              <a:avLst/>
            </a:prstGeom>
            <a:solidFill>
              <a:srgbClr val="f2f2f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grpSp>
      <p:sp>
        <p:nvSpPr>
          <p:cNvPr id="57" name="PlaceHolder 1"/>
          <p:cNvSpPr>
            <a:spLocks noGrp="1"/>
          </p:cNvSpPr>
          <p:nvPr>
            <p:ph type="title"/>
          </p:nvPr>
        </p:nvSpPr>
        <p:spPr>
          <a:xfrm>
            <a:off x="609480" y="273600"/>
            <a:ext cx="10972080" cy="1144440"/>
          </a:xfrm>
          <a:prstGeom prst="rect">
            <a:avLst/>
          </a:prstGeom>
          <a:noFill/>
          <a:ln w="0">
            <a:noFill/>
          </a:ln>
        </p:spPr>
        <p:txBody>
          <a:bodyPr lIns="0" rIns="0" tIns="0" bIns="0" anchor="ctr">
            <a:noAutofit/>
          </a:bodyPr>
          <a:p>
            <a:pPr indent="0">
              <a:buNone/>
            </a:pPr>
            <a:r>
              <a:rPr b="0" lang="fr-CA" sz="1800" spc="-1" strike="noStrike">
                <a:solidFill>
                  <a:srgbClr val="000000"/>
                </a:solidFill>
                <a:latin typeface="Arial"/>
              </a:rPr>
              <a:t>Click to edit the title text format</a:t>
            </a:r>
            <a:endParaRPr b="0" lang="fr-CA" sz="1800" spc="-1" strike="noStrike">
              <a:solidFill>
                <a:srgbClr val="000000"/>
              </a:solidFill>
              <a:latin typeface="Arial"/>
            </a:endParaRPr>
          </a:p>
        </p:txBody>
      </p:sp>
      <p:sp>
        <p:nvSpPr>
          <p:cNvPr id="58"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60" name="Google Shape;79;p10"/>
          <p:cNvGrpSpPr/>
          <p:nvPr/>
        </p:nvGrpSpPr>
        <p:grpSpPr>
          <a:xfrm>
            <a:off x="-9360" y="360"/>
            <a:ext cx="12201480" cy="6872040"/>
            <a:chOff x="-9360" y="360"/>
            <a:chExt cx="12201480" cy="6872040"/>
          </a:xfrm>
        </p:grpSpPr>
        <p:sp>
          <p:nvSpPr>
            <p:cNvPr id="61" name="Google Shape;80;p10"/>
            <p:cNvSpPr/>
            <p:nvPr/>
          </p:nvSpPr>
          <p:spPr>
            <a:xfrm rot="5400000">
              <a:off x="3531960" y="-3540960"/>
              <a:ext cx="2553840" cy="9636840"/>
            </a:xfrm>
            <a:prstGeom prst="rtTriangle">
              <a:avLst/>
            </a:prstGeom>
            <a:solidFill>
              <a:srgbClr val="f7931e">
                <a:alpha val="27000"/>
              </a:srgbClr>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62" name="Google Shape;81;p10"/>
            <p:cNvSpPr/>
            <p:nvPr/>
          </p:nvSpPr>
          <p:spPr>
            <a:xfrm>
              <a:off x="0" y="4804200"/>
              <a:ext cx="2553840" cy="206748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63" name="Google Shape;82;p10"/>
            <p:cNvSpPr/>
            <p:nvPr/>
          </p:nvSpPr>
          <p:spPr>
            <a:xfrm rot="10800000">
              <a:off x="9638280" y="720"/>
              <a:ext cx="2553840" cy="20674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64" name="Google Shape;83;p10"/>
            <p:cNvSpPr/>
            <p:nvPr/>
          </p:nvSpPr>
          <p:spPr>
            <a:xfrm rot="16200000">
              <a:off x="6095880" y="776880"/>
              <a:ext cx="2553840" cy="9636840"/>
            </a:xfrm>
            <a:prstGeom prst="rtTriangle">
              <a:avLst/>
            </a:prstGeom>
            <a:solidFill>
              <a:srgbClr val="29abe2">
                <a:alpha val="25000"/>
              </a:srgbClr>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grpSp>
      <p:sp>
        <p:nvSpPr>
          <p:cNvPr id="6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r>
              <a:rPr b="0" lang="fr-CA" sz="4400" spc="-1" strike="noStrike">
                <a:solidFill>
                  <a:srgbClr val="000000"/>
                </a:solidFill>
                <a:latin typeface="Arial"/>
              </a:rPr>
              <a:t>Click to edit the title text format</a:t>
            </a:r>
            <a:endParaRPr b="0" lang="fr-CA" sz="4400" spc="-1" strike="noStrike">
              <a:solidFill>
                <a:srgbClr val="000000"/>
              </a:solidFill>
              <a:latin typeface="Arial"/>
            </a:endParaRPr>
          </a:p>
        </p:txBody>
      </p:sp>
      <p:sp>
        <p:nvSpPr>
          <p:cNvPr id="66"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CA" sz="3200" spc="-1" strike="noStrike">
                <a:solidFill>
                  <a:srgbClr val="000000"/>
                </a:solidFill>
                <a:latin typeface="Arial"/>
              </a:rPr>
              <a:t>Click to edit the outline text format</a:t>
            </a:r>
            <a:endParaRPr b="0" lang="fr-CA"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CA" sz="2800" spc="-1" strike="noStrike">
                <a:solidFill>
                  <a:srgbClr val="000000"/>
                </a:solidFill>
                <a:latin typeface="Arial"/>
              </a:rPr>
              <a:t>Second Outline Level</a:t>
            </a:r>
            <a:endParaRPr b="0" lang="fr-CA"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CA" sz="2400" spc="-1" strike="noStrike">
                <a:solidFill>
                  <a:srgbClr val="000000"/>
                </a:solidFill>
                <a:latin typeface="Arial"/>
              </a:rPr>
              <a:t>Third Outline Level</a:t>
            </a:r>
            <a:endParaRPr b="0" lang="fr-CA"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CA" sz="2000" spc="-1" strike="noStrike">
                <a:solidFill>
                  <a:srgbClr val="000000"/>
                </a:solidFill>
                <a:latin typeface="Arial"/>
              </a:rPr>
              <a:t>Fourth Outline Level</a:t>
            </a:r>
            <a:endParaRPr b="0" lang="fr-CA"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CA" sz="2000" spc="-1" strike="noStrike">
                <a:solidFill>
                  <a:srgbClr val="000000"/>
                </a:solidFill>
                <a:latin typeface="Arial"/>
              </a:rPr>
              <a:t>Fifth Outline Level</a:t>
            </a:r>
            <a:endParaRPr b="0" lang="fr-CA"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CA" sz="2000" spc="-1" strike="noStrike">
                <a:solidFill>
                  <a:srgbClr val="000000"/>
                </a:solidFill>
                <a:latin typeface="Arial"/>
              </a:rPr>
              <a:t>Sixth Outline Level</a:t>
            </a:r>
            <a:endParaRPr b="0" lang="fr-CA"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CA" sz="2000" spc="-1" strike="noStrike">
                <a:solidFill>
                  <a:srgbClr val="000000"/>
                </a:solidFill>
                <a:latin typeface="Arial"/>
              </a:rPr>
              <a:t>Seventh Outline Level</a:t>
            </a:r>
            <a:endParaRPr b="0" lang="fr-CA"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hyperlink" Target="https://github.com/rabbitmq/rabbitmq-amqp-java-client" TargetMode="External"/><Relationship Id="rId2" Type="http://schemas.openxmlformats.org/officeDocument/2006/relationships/slideLayout" Target="../slideLayouts/slideLayout17.xml"/>
</Relationships>
</file>

<file path=ppt/slides/_rels/slide11.xml.rels><?xml version="1.0" encoding="UTF-8"?>
<Relationships xmlns="http://schemas.openxmlformats.org/package/2006/relationships"><Relationship Id="rId1" Type="http://schemas.openxmlformats.org/officeDocument/2006/relationships/hyperlink" Target="https://www.rabbitmq.com/tutorials" TargetMode="External"/><Relationship Id="rId2" Type="http://schemas.openxmlformats.org/officeDocument/2006/relationships/hyperlink" Target="https://www.youtube.com/watch?v=nFxjaVmFj5E" TargetMode="External"/><Relationship Id="rId3" Type="http://schemas.openxmlformats.org/officeDocument/2006/relationships/hyperlink" Target="https://learn.microsoft.com/en-us/dotnet/architecture/microservices/multi-container-microservice-net-applications/rabbitmq-event-bus-development-test-environment" TargetMode="External"/><Relationship Id="rId4" Type="http://schemas.openxmlformats.org/officeDocument/2006/relationships/hyperlink" Target="https://www.youtube.com/watch?v=igaVS0S1hA4" TargetMode="External"/><Relationship Id="rId5" Type="http://schemas.openxmlformats.org/officeDocument/2006/relationships/hyperlink" Target="https://www.youtube.com/watch?v=yEdXZHRIsWk" TargetMode="External"/><Relationship Id="rId6" Type="http://schemas.openxmlformats.org/officeDocument/2006/relationships/slideLayout" Target="../slideLayouts/slideLayout17.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7.xml"/>
</Relationships>
</file>

<file path=ppt/slides/_rels/slide14.xml.rels><?xml version="1.0" encoding="UTF-8"?>
<Relationships xmlns="http://schemas.openxmlformats.org/package/2006/relationships"><Relationship Id="rId1" Type="http://schemas.openxmlformats.org/officeDocument/2006/relationships/hyperlink" Target="https://www.youtube.com/watch?v=NQ3fZtyXji0" TargetMode="External"/><Relationship Id="rId2" Type="http://schemas.openxmlformats.org/officeDocument/2006/relationships/hyperlink" Target="https://www.rabbitmq.com/" TargetMode="External"/><Relationship Id="rId3" Type="http://schemas.openxmlformats.org/officeDocument/2006/relationships/hyperlink" Target="https://github.com/rabbitmq/rabbitmq-server/tree/main" TargetMode="External"/><Relationship Id="rId4" Type="http://schemas.openxmlformats.org/officeDocument/2006/relationships/hyperlink" Target="https://www.geeksforgeeks.org/blogs/introduction-to-rabbitmq/" TargetMode="External"/><Relationship Id="rId5" Type="http://schemas.openxmlformats.org/officeDocument/2006/relationships/hyperlink" Target="https://medium.com/@taycode/rabbitmq-vs-kafka-a-practical-guide-61b82c096cf7" TargetMode="External"/><Relationship Id="rId6" Type="http://schemas.openxmlformats.org/officeDocument/2006/relationships/hyperlink" Target="https://github.com/rabbitmq/rabbitmq-amqp-java-client" TargetMode="External"/><Relationship Id="rId7" Type="http://schemas.openxmlformats.org/officeDocument/2006/relationships/hyperlink" Target="https://github.com/rabbitmq/rabbitmq-amqp-dotnet-client" TargetMode="External"/><Relationship Id="rId8" Type="http://schemas.openxmlformats.org/officeDocument/2006/relationships/hyperlink" Target="https://github.com/ruby-amqp/rabbitmq_http_api_client" TargetMode="External"/><Relationship Id="rId9" Type="http://schemas.openxmlformats.org/officeDocument/2006/relationships/hyperlink" Target="https://github.com/rabbitmq/rabbitmq-amqp-python-client/" TargetMode="External"/><Relationship Id="rId10" Type="http://schemas.openxmlformats.org/officeDocument/2006/relationships/slideLayout" Target="../slideLayouts/slideLayout1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hyperlink" Target="https://wso2.com/what-is-an-enterprise-service-bus/" TargetMode="External"/><Relationship Id="rId2" Type="http://schemas.openxmlformats.org/officeDocument/2006/relationships/hyperlink" Target="https://en.wikipedia.org/wiki/Enterprise_service_bus" TargetMode="External"/><Relationship Id="rId3" Type="http://schemas.openxmlformats.org/officeDocument/2006/relationships/hyperlink" Target="https://searchapparchitecture.techtarget.com/definition/Enterprise-Service-Bus-ESB" TargetMode="External"/><Relationship Id="rId4" Type="http://schemas.openxmlformats.org/officeDocument/2006/relationships/slideLayout" Target="../slideLayouts/slideLayout8.xml"/>
</Relationships>
</file>

<file path=ppt/slides/_rels/slide21.xml.rels><?xml version="1.0" encoding="UTF-8"?>
<Relationships xmlns="http://schemas.openxmlformats.org/package/2006/relationships"><Relationship Id="rId1" Type="http://schemas.openxmlformats.org/officeDocument/2006/relationships/hyperlink" Target="https://www.tutorialspoint.com/apache_camel/apache_camel_components.htm" TargetMode="External"/><Relationship Id="rId2" Type="http://schemas.openxmlformats.org/officeDocument/2006/relationships/hyperlink" Target="https://www.tutorialspoint.com/apache_camel/apache_camel_endpoints.htm" TargetMode="External"/><Relationship Id="rId3" Type="http://schemas.openxmlformats.org/officeDocument/2006/relationships/hyperlink" Target="https://stackoverflow.com/a/19706238/5981056" TargetMode="External"/><Relationship Id="rId4" Type="http://schemas.openxmlformats.org/officeDocument/2006/relationships/hyperlink" Target="https://camel.apache.org/manual/latest/book-getting-started.html" TargetMode="External"/><Relationship Id="rId5" Type="http://schemas.openxmlformats.org/officeDocument/2006/relationships/hyperlink" Target="https://docs.mulesoft.com/connectors/" TargetMode="External"/><Relationship Id="rId6" Type="http://schemas.openxmlformats.org/officeDocument/2006/relationships/slideLayout" Target="../slideLayouts/slideLayout8.xml"/>
</Relationships>
</file>

<file path=ppt/slides/_rels/slide22.xml.rels><?xml version="1.0" encoding="UTF-8"?>
<Relationships xmlns="http://schemas.openxmlformats.org/package/2006/relationships"><Relationship Id="rId1" Type="http://schemas.openxmlformats.org/officeDocument/2006/relationships/hyperlink" Target="https://searchapparchitecture.techtarget.com/definition/Enterprise-Service-Bus-ESB" TargetMode="External"/><Relationship Id="rId2" Type="http://schemas.openxmlformats.org/officeDocument/2006/relationships/hyperlink" Target="https://www.mulesoft.com/resources/esb/why-use-esb" TargetMode="External"/><Relationship Id="rId3" Type="http://schemas.openxmlformats.org/officeDocument/2006/relationships/hyperlink" Target="https://en.wikipedia.org/wiki/Enterprise_service_bus#Key_benefits" TargetMode="External"/><Relationship Id="rId4" Type="http://schemas.openxmlformats.org/officeDocument/2006/relationships/slideLayout" Target="../slideLayouts/slideLayout8.xml"/>
</Relationships>
</file>

<file path=ppt/slides/_rels/slide23.xml.rels><?xml version="1.0" encoding="UTF-8"?>
<Relationships xmlns="http://schemas.openxmlformats.org/package/2006/relationships"><Relationship Id="rId1" Type="http://schemas.openxmlformats.org/officeDocument/2006/relationships/hyperlink" Target="https://docs.mulesoft.com/connectors/" TargetMode="External"/><Relationship Id="rId2" Type="http://schemas.openxmlformats.org/officeDocument/2006/relationships/hyperlink" Target="https://www.mulesoft.com/exchange/?type=connector&amp;type=extension" TargetMode="External"/><Relationship Id="rId3" Type="http://schemas.openxmlformats.org/officeDocument/2006/relationships/hyperlink" Target="https://camel.apache.org/components/latest/" TargetMode="External"/><Relationship Id="rId4" Type="http://schemas.openxmlformats.org/officeDocument/2006/relationships/hyperlink" Target="https://store.wso2.com/?page=1&amp;search=connector" TargetMode="External"/><Relationship Id="rId5" Type="http://schemas.openxmlformats.org/officeDocument/2006/relationships/slideLayout" Target="../slideLayouts/slideLayout8.xml"/>
</Relationships>
</file>

<file path=ppt/slides/_rels/slide24.xml.rels><?xml version="1.0" encoding="UTF-8"?>
<Relationships xmlns="http://schemas.openxmlformats.org/package/2006/relationships"><Relationship Id="rId1" Type="http://schemas.openxmlformats.org/officeDocument/2006/relationships/hyperlink" Target="https://learn.microsoft.com/en-us/azure/service-bus-messaging/service-bus-messaging-overview#client-libraries" TargetMode="External"/><Relationship Id="rId2" Type="http://schemas.openxmlformats.org/officeDocument/2006/relationships/slideLayout" Target="../slideLayouts/slideLayout8.xml"/>
</Relationships>
</file>

<file path=ppt/slides/_rels/slide25.xml.rels><?xml version="1.0" encoding="UTF-8"?>
<Relationships xmlns="http://schemas.openxmlformats.org/package/2006/relationships"><Relationship Id="rId1" Type="http://schemas.openxmlformats.org/officeDocument/2006/relationships/hyperlink" Target="https://learn.microsoft.com/en-us/azure/service-bus-messaging/service-bus-dotnet-get-started-with-queues" TargetMode="External"/><Relationship Id="rId2" Type="http://schemas.openxmlformats.org/officeDocument/2006/relationships/hyperlink" Target="https://www.youtube.com/watch?v=v52yC9kq0Yg" TargetMode="External"/><Relationship Id="rId3" Type="http://schemas.openxmlformats.org/officeDocument/2006/relationships/hyperlink" Target="https://medium.com/c-sharp-programming/integrating-azure-service-bus-with-net-applications-0d68025317e3" TargetMode="External"/><Relationship Id="rId4" Type="http://schemas.openxmlformats.org/officeDocument/2006/relationships/hyperlink" Target="https://learn.microsoft.com/en-us/azure/service-bus-messaging/service-bus-quickstart-portal" TargetMode="External"/><Relationship Id="rId5" Type="http://schemas.openxmlformats.org/officeDocument/2006/relationships/hyperlink" Target="https://www.youtube.com/watch?v=1l744A-psG4" TargetMode="External"/><Relationship Id="rId6" Type="http://schemas.openxmlformats.org/officeDocument/2006/relationships/slideLayout" Target="../slideLayouts/slideLayout8.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8.xml.rels><?xml version="1.0" encoding="UTF-8"?>
<Relationships xmlns="http://schemas.openxmlformats.org/package/2006/relationships"><Relationship Id="rId1" Type="http://schemas.openxmlformats.org/officeDocument/2006/relationships/hyperlink" Target="https://learn.microsoft.com/en-us/azure/service-bus-messaging/service-bus-messaging-overview" TargetMode="External"/><Relationship Id="rId2" Type="http://schemas.openxmlformats.org/officeDocument/2006/relationships/hyperlink" Target="https://turbo360.com/guide/azure-service-bus" TargetMode="External"/><Relationship Id="rId3" Type="http://schemas.openxmlformats.org/officeDocument/2006/relationships/hyperlink" Target="https://www.ibm.com/docs/en/wisolution/wm-integration?topic=communication-microsoft-azure-service-bus" TargetMode="External"/><Relationship Id="rId4" Type="http://schemas.openxmlformats.org/officeDocument/2006/relationships/hyperlink" Target="https://medium.com/@sainitesh/what-is-azure-service-bus-how-to-process-messages-from-azure-service-bus-using-net-application-53fa3aaff935" TargetMode="External"/><Relationship Id="rId5" Type="http://schemas.openxmlformats.org/officeDocument/2006/relationships/hyperlink" Target="https://blog.miraclesoft.com/understanding-azure-service-bus-a-comprehensive-overview/" TargetMode="External"/><Relationship Id="rId6" Type="http://schemas.openxmlformats.org/officeDocument/2006/relationships/hyperlink" Target="https://learn.microsoft.com/en-us/dotnet/api/overview/azure/service-bus?view=azure-dotnet&amp;preserve-view=true" TargetMode="External"/><Relationship Id="rId7" Type="http://schemas.openxmlformats.org/officeDocument/2006/relationships/hyperlink" Target="https://learn.microsoft.com/en-us/java/api/overview/azure/service-bus?view=azure-java-stable&amp;preserve-view=true" TargetMode="External"/><Relationship Id="rId8" Type="http://schemas.openxmlformats.org/officeDocument/2006/relationships/hyperlink" Target="https://learn.microsoft.com/en-us/javascript/api/overview/azure/service-bus?view=azure-node-latest&amp;preserve-view=true" TargetMode="External"/><Relationship Id="rId9" Type="http://schemas.openxmlformats.org/officeDocument/2006/relationships/hyperlink" Target="https://learn.microsoft.com/en-us/python/api/overview/azure/service-bus?view=azure-python&amp;preserve-view=true" TargetMode="External"/><Relationship Id="rId10" Type="http://schemas.openxmlformats.org/officeDocument/2006/relationships/slideLayout" Target="../slideLayouts/slideLayout17.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hyperlink" Target="mailto:nadineducegep@gmail.com" TargetMode="External"/><Relationship Id="rId2" Type="http://schemas.openxmlformats.org/officeDocument/2006/relationships/slideLayout" Target="../slideLayouts/slideLayout2.xml"/><Relationship Id="rId3"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hyperlink" Target="mailto:nadineducegep@gmail.com" TargetMode="External"/><Relationship Id="rId2" Type="http://schemas.openxmlformats.org/officeDocument/2006/relationships/slideLayout" Target="../slideLayouts/slideLayout11.xml"/><Relationship Id="rId3" Type="http://schemas.openxmlformats.org/officeDocument/2006/relationships/notesSlide" Target="../notesSlides/notesSlide3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7.xml.rels><?xml version="1.0" encoding="UTF-8"?>
<Relationships xmlns="http://schemas.openxmlformats.org/package/2006/relationships"><Relationship Id="rId1" Type="http://schemas.openxmlformats.org/officeDocument/2006/relationships/hyperlink" Target="https://www.cloudamqp.com/blog/what-is-message-queuing.html" TargetMode="External"/><Relationship Id="rId2" Type="http://schemas.openxmlformats.org/officeDocument/2006/relationships/hyperlink" Target="https://aws.amazon.com/message-queue/" TargetMode="External"/><Relationship Id="rId3" Type="http://schemas.openxmlformats.org/officeDocument/2006/relationships/hyperlink" Target="https://community.automationedge.com/t/activemq-working/2154" TargetMode="External"/><Relationship Id="rId4" Type="http://schemas.openxmlformats.org/officeDocument/2006/relationships/hyperlink" Target="https://aws.amazon.com/message-queue/" TargetMode="External"/><Relationship Id="rId5" Type="http://schemas.openxmlformats.org/officeDocument/2006/relationships/slideLayout" Target="../slideLayouts/slideLayout17.xml"/>
</Relationships>
</file>

<file path=ppt/slides/_rels/slide8.xml.rels><?xml version="1.0" encoding="UTF-8"?>
<Relationships xmlns="http://schemas.openxmlformats.org/package/2006/relationships"><Relationship Id="rId1" Type="http://schemas.openxmlformats.org/officeDocument/2006/relationships/hyperlink" Target="https://www.ibm.com/think/topics/message-queues" TargetMode="External"/><Relationship Id="rId2" Type="http://schemas.openxmlformats.org/officeDocument/2006/relationships/hyperlink" Target="https://en.wikipedia.org/wiki/Message_queue" TargetMode="External"/><Relationship Id="rId3" Type="http://schemas.openxmlformats.org/officeDocument/2006/relationships/hyperlink" Target="https://blog.iron.io/top-10-uses-for-message-queue/" TargetMode="External"/><Relationship Id="rId4" Type="http://schemas.openxmlformats.org/officeDocument/2006/relationships/hyperlink" Target="https://medium.com/singhal-labs/messaging-queue-d6dcd6995775" TargetMode="External"/><Relationship Id="rId5" Type="http://schemas.openxmlformats.org/officeDocument/2006/relationships/slideLayout" Target="../slideLayouts/slideLayout17.xml"/>
</Relationships>
</file>

<file path=ppt/slides/_rels/slide9.xml.rels><?xml version="1.0" encoding="UTF-8"?>
<Relationships xmlns="http://schemas.openxmlformats.org/package/2006/relationships"><Relationship Id="rId1" Type="http://schemas.openxmlformats.org/officeDocument/2006/relationships/hyperlink" Target="https://gamedevelopment.tutsplus.com/tutorials/how-to-implement-and-use-a-message-queue-in-your-game--cms-25407" TargetMode="External"/><Relationship Id="rId2" Type="http://schemas.openxmlformats.org/officeDocument/2006/relationships/hyperlink" Target="https://medium.com/curai-tech/to-queue-or-not-to-queue-simplifying-our-messaging-architecture-with-socketio-30bb14ff0165" TargetMode="External"/><Relationship Id="rId3" Type="http://schemas.openxmlformats.org/officeDocument/2006/relationships/hyperlink" Target="https://www.cloudamqp.com/blog/why-message-queues-for-iot-projects.html" TargetMode="External"/><Relationship Id="rId4" Type="http://schemas.openxmlformats.org/officeDocument/2006/relationships/slideLayout" Target="../slideLayouts/slideLayout1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6148440" y="1017360"/>
            <a:ext cx="6237000" cy="2982960"/>
          </a:xfrm>
          <a:prstGeom prst="rect">
            <a:avLst/>
          </a:prstGeom>
          <a:noFill/>
          <a:ln w="0">
            <a:noFill/>
          </a:ln>
        </p:spPr>
        <p:txBody>
          <a:bodyPr lIns="91440" rIns="91440" tIns="91440" bIns="91440" anchor="t">
            <a:noAutofit/>
          </a:bodyPr>
          <a:p>
            <a:pPr indent="0" algn="ctr">
              <a:lnSpc>
                <a:spcPct val="90000"/>
              </a:lnSpc>
              <a:buNone/>
              <a:tabLst>
                <a:tab algn="l" pos="0"/>
              </a:tabLst>
            </a:pPr>
            <a:r>
              <a:rPr b="1" lang="en-US" sz="5600" spc="-1" strike="noStrike">
                <a:solidFill>
                  <a:srgbClr val="bfbfbf"/>
                </a:solidFill>
                <a:latin typeface="Arial"/>
                <a:ea typeface="Arial"/>
              </a:rPr>
              <a:t>PRÉPARATION</a:t>
            </a:r>
            <a:endParaRPr b="0" lang="fr-CA" sz="5600" spc="-1" strike="noStrike">
              <a:solidFill>
                <a:srgbClr val="000000"/>
              </a:solidFill>
              <a:latin typeface="Arial"/>
            </a:endParaRPr>
          </a:p>
          <a:p>
            <a:pPr indent="0" algn="ctr">
              <a:lnSpc>
                <a:spcPct val="90000"/>
              </a:lnSpc>
              <a:buNone/>
              <a:tabLst>
                <a:tab algn="l" pos="0"/>
              </a:tabLst>
            </a:pPr>
            <a:endParaRPr b="0" lang="fr-CA" sz="1500" spc="-1" strike="noStrike">
              <a:solidFill>
                <a:srgbClr val="000000"/>
              </a:solidFill>
              <a:latin typeface="Arial"/>
            </a:endParaRPr>
          </a:p>
          <a:p>
            <a:pPr indent="0" algn="ctr">
              <a:lnSpc>
                <a:spcPct val="90000"/>
              </a:lnSpc>
              <a:buNone/>
              <a:tabLst>
                <a:tab algn="l" pos="0"/>
              </a:tabLst>
            </a:pPr>
            <a:r>
              <a:rPr b="0" lang="en-US" sz="5200" spc="-1" strike="noStrike">
                <a:solidFill>
                  <a:srgbClr val="f6b26b"/>
                </a:solidFill>
                <a:latin typeface="Oswald"/>
                <a:ea typeface="Oswald"/>
              </a:rPr>
              <a:t>MESSAGES</a:t>
            </a:r>
            <a:endParaRPr b="0" lang="fr-CA" sz="5200" spc="-1" strike="noStrike">
              <a:solidFill>
                <a:srgbClr val="000000"/>
              </a:solidFill>
              <a:latin typeface="Arial"/>
            </a:endParaRPr>
          </a:p>
          <a:p>
            <a:pPr indent="0" algn="ctr">
              <a:lnSpc>
                <a:spcPct val="90000"/>
              </a:lnSpc>
              <a:buNone/>
              <a:tabLst>
                <a:tab algn="l" pos="0"/>
              </a:tabLst>
            </a:pPr>
            <a:r>
              <a:rPr b="0" lang="en-US" sz="5200" spc="-1" strike="noStrike">
                <a:solidFill>
                  <a:srgbClr val="f6b26b"/>
                </a:solidFill>
                <a:latin typeface="Oswald"/>
                <a:ea typeface="Oswald"/>
              </a:rPr>
              <a:t>QUEUES </a:t>
            </a:r>
            <a:endParaRPr b="0" lang="fr-CA" sz="5200" spc="-1" strike="noStrike">
              <a:solidFill>
                <a:srgbClr val="000000"/>
              </a:solidFill>
              <a:latin typeface="Arial"/>
            </a:endParaRPr>
          </a:p>
          <a:p>
            <a:pPr indent="0" algn="ctr">
              <a:lnSpc>
                <a:spcPct val="90000"/>
              </a:lnSpc>
              <a:buNone/>
              <a:tabLst>
                <a:tab algn="l" pos="0"/>
              </a:tabLst>
            </a:pPr>
            <a:r>
              <a:rPr b="0" lang="en-US" sz="5200" spc="-1" strike="noStrike">
                <a:solidFill>
                  <a:srgbClr val="f6b26b"/>
                </a:solidFill>
                <a:latin typeface="Oswald"/>
                <a:ea typeface="Oswald"/>
              </a:rPr>
              <a:t>&amp; SERVICE BUS</a:t>
            </a:r>
            <a:endParaRPr b="0" lang="fr-CA" sz="5200" spc="-1" strike="noStrike">
              <a:solidFill>
                <a:srgbClr val="000000"/>
              </a:solidFill>
              <a:latin typeface="Arial"/>
            </a:endParaRPr>
          </a:p>
        </p:txBody>
      </p:sp>
      <p:sp>
        <p:nvSpPr>
          <p:cNvPr id="141" name="Google Shape;170;p21"/>
          <p:cNvSpPr/>
          <p:nvPr/>
        </p:nvSpPr>
        <p:spPr>
          <a:xfrm>
            <a:off x="131760" y="4190760"/>
            <a:ext cx="5522400" cy="822960"/>
          </a:xfrm>
          <a:prstGeom prst="rect">
            <a:avLst/>
          </a:prstGeom>
          <a:noFill/>
          <a:ln w="0">
            <a:noFill/>
          </a:ln>
        </p:spPr>
        <p:style>
          <a:lnRef idx="0"/>
          <a:fillRef idx="0"/>
          <a:effectRef idx="0"/>
          <a:fontRef idx="minor"/>
        </p:style>
        <p:txBody>
          <a:bodyPr lIns="90000" rIns="90000" tIns="91440" bIns="91440" anchor="ctr">
            <a:noAutofit/>
          </a:bodyPr>
          <a:p>
            <a:pPr>
              <a:lnSpc>
                <a:spcPct val="90000"/>
              </a:lnSpc>
              <a:tabLst>
                <a:tab algn="l" pos="0"/>
              </a:tabLst>
            </a:pPr>
            <a:r>
              <a:rPr b="0" lang="en-US" sz="3600" spc="-1" strike="noStrike">
                <a:solidFill>
                  <a:schemeClr val="lt1"/>
                </a:solidFill>
                <a:latin typeface="Bree Serif"/>
                <a:ea typeface="Bree Serif"/>
              </a:rPr>
              <a:t>Savoir-Lire &amp; </a:t>
            </a:r>
            <a:endParaRPr b="0" lang="fr-CA" sz="3600" spc="-1" strike="noStrike">
              <a:solidFill>
                <a:srgbClr val="000000"/>
              </a:solidFill>
              <a:latin typeface="Arial"/>
            </a:endParaRPr>
          </a:p>
          <a:p>
            <a:pPr>
              <a:lnSpc>
                <a:spcPct val="90000"/>
              </a:lnSpc>
              <a:tabLst>
                <a:tab algn="l" pos="0"/>
              </a:tabLst>
            </a:pPr>
            <a:r>
              <a:rPr b="0" lang="en-US" sz="3600" spc="-1" strike="noStrike">
                <a:solidFill>
                  <a:schemeClr val="lt1"/>
                </a:solidFill>
                <a:latin typeface="Bree Serif"/>
                <a:ea typeface="Bree Serif"/>
              </a:rPr>
              <a:t>Preuves de concept</a:t>
            </a:r>
            <a:endParaRPr b="0" lang="fr-CA" sz="3600" spc="-1" strike="noStrike">
              <a:solidFill>
                <a:srgbClr val="000000"/>
              </a:solidFill>
              <a:latin typeface="Arial"/>
            </a:endParaRPr>
          </a:p>
        </p:txBody>
      </p:sp>
      <p:sp>
        <p:nvSpPr>
          <p:cNvPr id="142" name="Google Shape;171;p21"/>
          <p:cNvSpPr/>
          <p:nvPr/>
        </p:nvSpPr>
        <p:spPr>
          <a:xfrm>
            <a:off x="8276400" y="5646960"/>
            <a:ext cx="1476360" cy="1075320"/>
          </a:xfrm>
          <a:prstGeom prst="ellipse">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3600" spc="-1" strike="noStrike">
                <a:solidFill>
                  <a:srgbClr val="000000"/>
                </a:solidFill>
                <a:latin typeface="Arial"/>
                <a:ea typeface="Arial"/>
              </a:rPr>
              <a:t>5%</a:t>
            </a:r>
            <a:endParaRPr b="0" lang="fr-CA" sz="3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Google Shape;234;p 1"/>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70" name="Google Shape;235;p 1"/>
          <p:cNvSpPr/>
          <p:nvPr/>
        </p:nvSpPr>
        <p:spPr>
          <a:xfrm>
            <a:off x="792360" y="1428480"/>
            <a:ext cx="11181600" cy="482760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POUR LA TECHNOLOGIE RabbitMQ</a:t>
            </a:r>
            <a:endParaRPr b="0" lang="fr-CA" sz="16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Quelle est l'url pour télécharger les librairies de développement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https://www.rabbitmq.com/client-libraries/devtools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Quelle est la licence de cette technologie ?  Quel organisme ou cie est l'auteur ?</a:t>
            </a:r>
            <a:endParaRPr b="0" lang="fr-CA" sz="1800" spc="-1" strike="noStrike">
              <a:solidFill>
                <a:srgbClr val="000000"/>
              </a:solidFill>
              <a:latin typeface="Arial"/>
            </a:endParaRPr>
          </a:p>
          <a:p>
            <a:pPr marL="457200" indent="-343080">
              <a:buClr>
                <a:srgbClr val="000000"/>
              </a:buClr>
              <a:buFont typeface="Raleway"/>
              <a:buAutoNum type="arabicPeriod"/>
              <a:tabLst>
                <a:tab algn="l" pos="0"/>
              </a:tabLst>
            </a:pPr>
            <a:r>
              <a:rPr b="0" lang="en-US" sz="1800" spc="-1" strike="noStrike">
                <a:solidFill>
                  <a:srgbClr val="000000"/>
                </a:solidFill>
                <a:latin typeface="Raleway"/>
                <a:ea typeface="Raleway"/>
              </a:rPr>
              <a:t>Open source sous MPL 2.0, Rabbit Technologies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Est-ce possible de l'utiliser en Java ? en JavaScript ? en C++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oui : </a:t>
            </a:r>
            <a:r>
              <a:rPr b="0" lang="en-US" sz="1800" spc="-1" strike="noStrike">
                <a:solidFill>
                  <a:srgbClr val="000000"/>
                </a:solidFill>
                <a:latin typeface="Raleway"/>
                <a:ea typeface="Raleway"/>
                <a:hlinkClick r:id="rId1"/>
              </a:rPr>
              <a:t>https://github.com/rabbitmq/rabbitmq-amqp-java-client</a:t>
            </a:r>
            <a:r>
              <a:rPr b="0" lang="en-US" sz="1800" spc="-1" strike="noStrike">
                <a:solidFill>
                  <a:srgbClr val="000000"/>
                </a:solidFill>
                <a:latin typeface="Raleway"/>
                <a:ea typeface="Raleway"/>
              </a:rPr>
              <a:t>,  https://github.com/alanxz/rabbitmq-c</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Quels sont les avantages dont se vante la technologie sur son site web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Gratuit, open source, interopérable, flexible, fiable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Comment cela fonctionne-t-il, dans vos mots si possible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Un service envois un message a un, plusieurs ou toutes les queues, ensuite un autre service lit les messages qui se trouve dans sa queue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endParaRPr b="0" lang="fr-CA" sz="1800" spc="-1" strike="noStrike">
              <a:solidFill>
                <a:srgbClr val="000000"/>
              </a:solidFill>
              <a:latin typeface="Arial"/>
            </a:endParaRPr>
          </a:p>
        </p:txBody>
      </p:sp>
      <p:sp>
        <p:nvSpPr>
          <p:cNvPr id="171" name="Google Shape;236;p 1"/>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chemeClr val="dk1"/>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Google Shape;234;p 2"/>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73" name="Google Shape;235;p 2"/>
          <p:cNvSpPr/>
          <p:nvPr/>
        </p:nvSpPr>
        <p:spPr>
          <a:xfrm>
            <a:off x="792360" y="1428480"/>
            <a:ext cx="11181600" cy="475416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POUR LA TECHNOLOGIE RabbitMQ</a:t>
            </a:r>
            <a:endParaRPr b="0" lang="fr-CA" sz="16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Les utilisateurs &amp; la popularité : </a:t>
            </a:r>
            <a:endParaRPr b="0" lang="fr-CA" sz="1800" spc="-1" strike="noStrike">
              <a:solidFill>
                <a:srgbClr val="000000"/>
              </a:solidFill>
              <a:latin typeface="Arial"/>
            </a:endParaRPr>
          </a:p>
          <a:p>
            <a:pPr lvl="1" marL="914400" indent="-343080">
              <a:lnSpc>
                <a:spcPct val="100000"/>
              </a:lnSpc>
              <a:buClr>
                <a:srgbClr val="000000"/>
              </a:buClr>
              <a:buFont typeface="Raleway"/>
              <a:buAutoNum type="alphaLcPeriod"/>
              <a:tabLst>
                <a:tab algn="l" pos="0"/>
              </a:tabLst>
            </a:pPr>
            <a:r>
              <a:rPr b="0" lang="en-US" sz="1800" spc="-1" strike="noStrike">
                <a:solidFill>
                  <a:srgbClr val="000000"/>
                </a:solidFill>
                <a:latin typeface="Raleway"/>
                <a:ea typeface="Raleway"/>
              </a:rPr>
              <a:t>Est-ce qu'une compagnie est connue pour utiliser cette technologie ? Si oui qui ?</a:t>
            </a:r>
            <a:endParaRPr b="0" lang="fr-CA" sz="1800" spc="-1" strike="noStrike">
              <a:solidFill>
                <a:srgbClr val="000000"/>
              </a:solidFill>
              <a:latin typeface="Arial"/>
            </a:endParaRPr>
          </a:p>
          <a:p>
            <a:pPr lvl="1" marL="914400" indent="-343080">
              <a:lnSpc>
                <a:spcPct val="100000"/>
              </a:lnSpc>
              <a:buClr>
                <a:srgbClr val="000000"/>
              </a:buClr>
              <a:buFont typeface="Raleway"/>
              <a:buAutoNum type="alphaLcPeriod"/>
              <a:tabLst>
                <a:tab algn="l" pos="0"/>
              </a:tabLst>
            </a:pPr>
            <a:r>
              <a:rPr b="0" lang="en-US" sz="1800" spc="-1" strike="noStrike">
                <a:solidFill>
                  <a:srgbClr val="000000"/>
                </a:solidFill>
                <a:latin typeface="Raleway"/>
                <a:ea typeface="Raleway"/>
              </a:rPr>
              <a:t>Uber, Airbnb, SoundCloud</a:t>
            </a:r>
            <a:endParaRPr b="0" lang="fr-CA" sz="1800" spc="-1" strike="noStrike">
              <a:solidFill>
                <a:srgbClr val="000000"/>
              </a:solidFill>
              <a:latin typeface="Arial"/>
            </a:endParaRPr>
          </a:p>
          <a:p>
            <a:pPr lvl="1" marL="914400" indent="-343080">
              <a:lnSpc>
                <a:spcPct val="100000"/>
              </a:lnSpc>
              <a:buClr>
                <a:srgbClr val="000000"/>
              </a:buClr>
              <a:buFont typeface="Raleway"/>
              <a:buAutoNum type="alphaLcPeriod"/>
              <a:tabLst>
                <a:tab algn="l" pos="0"/>
              </a:tabLst>
            </a:pPr>
            <a:r>
              <a:rPr b="0" lang="en-US" sz="1800" spc="-1" strike="noStrike">
                <a:solidFill>
                  <a:srgbClr val="000000"/>
                </a:solidFill>
                <a:latin typeface="Raleway"/>
                <a:ea typeface="Raleway"/>
              </a:rPr>
              <a:t>Est-ce qu'on a un estimé du nombre d'utilisateurs selon la compagnie ?</a:t>
            </a:r>
            <a:endParaRPr b="0" lang="fr-CA" sz="1800" spc="-1" strike="noStrike">
              <a:solidFill>
                <a:srgbClr val="000000"/>
              </a:solidFill>
              <a:latin typeface="Arial"/>
            </a:endParaRPr>
          </a:p>
          <a:p>
            <a:pPr lvl="1" marL="914400" indent="-343080">
              <a:lnSpc>
                <a:spcPct val="100000"/>
              </a:lnSpc>
              <a:buClr>
                <a:srgbClr val="000000"/>
              </a:buClr>
              <a:buFont typeface="Raleway"/>
              <a:buAutoNum type="alphaLcPeriod"/>
              <a:tabLst>
                <a:tab algn="l" pos="0"/>
              </a:tabLst>
            </a:pPr>
            <a:r>
              <a:rPr b="0" lang="en-US" sz="1800" spc="-1" strike="noStrike">
                <a:solidFill>
                  <a:srgbClr val="000000"/>
                </a:solidFill>
                <a:latin typeface="Raleway"/>
                <a:ea typeface="Raleway"/>
              </a:rPr>
              <a:t>Environs 45 000 companies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un échantillon de code pour votre technologie(dans une diapo séparée)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au moins 5 sources ou tutoriels débutants pour tester votre technologie.</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fr-CA" sz="1800" spc="-1" strike="noStrike">
                <a:solidFill>
                  <a:srgbClr val="000000"/>
                </a:solidFill>
                <a:latin typeface="Arial"/>
                <a:hlinkClick r:id="rId1"/>
              </a:rPr>
              <a:t>https://www.rabbitmq.com/tutorials</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fr-CA" sz="1800" spc="-1" strike="noStrike">
                <a:solidFill>
                  <a:srgbClr val="000000"/>
                </a:solidFill>
                <a:latin typeface="Arial"/>
                <a:hlinkClick r:id="rId2"/>
              </a:rPr>
              <a:t>https://www.youtube.com/watch?v=nFxjaVmFj5E</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fr-CA" sz="1800" spc="-1" strike="noStrike">
                <a:solidFill>
                  <a:srgbClr val="000000"/>
                </a:solidFill>
                <a:latin typeface="Arial"/>
                <a:hlinkClick r:id="rId3"/>
              </a:rPr>
              <a:t>https://learn.microsoft.com/en-us/dotnet/architecture/microservices/multi-container-microservice-net-applications/rabbitmq-event-bus-development-test-environment</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fr-CA" sz="1800" spc="-1" strike="noStrike">
                <a:solidFill>
                  <a:srgbClr val="000000"/>
                </a:solidFill>
                <a:latin typeface="Arial"/>
                <a:hlinkClick r:id="rId4"/>
              </a:rPr>
              <a:t>https://www.youtube.com/watch?v=igaVS0S1hA4</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fr-CA" sz="1800" spc="-1" strike="noStrike">
                <a:solidFill>
                  <a:srgbClr val="000000"/>
                </a:solidFill>
                <a:latin typeface="Arial"/>
                <a:hlinkClick r:id="rId5"/>
              </a:rPr>
              <a:t>https://www.youtube.com/watch?v=yEdXZHRIsWk</a:t>
            </a:r>
            <a:r>
              <a:rPr b="0" lang="fr-CA" sz="1800" spc="-1" strike="noStrike">
                <a:solidFill>
                  <a:srgbClr val="000000"/>
                </a:solidFill>
                <a:latin typeface="Arial"/>
              </a:rPr>
              <a:t>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Allez à la section preuve de concept, vous êtes prêts.</a:t>
            </a:r>
            <a:endParaRPr b="0" lang="fr-CA" sz="1800" spc="-1" strike="noStrike">
              <a:solidFill>
                <a:srgbClr val="000000"/>
              </a:solidFill>
              <a:latin typeface="Arial"/>
            </a:endParaRPr>
          </a:p>
        </p:txBody>
      </p:sp>
      <p:sp>
        <p:nvSpPr>
          <p:cNvPr id="174" name="Google Shape;236;p 2"/>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chemeClr val="dk1"/>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Google Shape;234;p30"/>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76" name="Google Shape;235;p 3"/>
          <p:cNvSpPr/>
          <p:nvPr/>
        </p:nvSpPr>
        <p:spPr>
          <a:xfrm>
            <a:off x="792360" y="1428480"/>
            <a:ext cx="11181600" cy="533844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POUR LA TECHNOLOGIE RabbitMQ</a:t>
            </a:r>
            <a:endParaRPr b="0" lang="fr-CA" sz="1600" spc="-1" strike="noStrike">
              <a:solidFill>
                <a:srgbClr val="000000"/>
              </a:solidFill>
              <a:latin typeface="Arial"/>
            </a:endParaRPr>
          </a:p>
          <a:p>
            <a:pPr>
              <a:lnSpc>
                <a:spcPct val="100000"/>
              </a:lnSpc>
              <a:tabLst>
                <a:tab algn="l" pos="0"/>
              </a:tabLst>
            </a:pPr>
            <a:r>
              <a:rPr b="0" lang="en-US" sz="1800" spc="-1" strike="noStrike">
                <a:solidFill>
                  <a:srgbClr val="000000"/>
                </a:solidFill>
                <a:latin typeface="Raleway"/>
                <a:ea typeface="Raleway"/>
              </a:rPr>
              <a:t>Donnez un échantillon de code pour votre technologie</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envois des messages</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import pika</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1. Établir la connexion avec le serveur RabbitMQ sur localhost</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connection = pika.BlockingConnection(pika.ConnectionParameters(host='localhost'))</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channel = connection.channel()</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2. Créer une file d'attente (queue) nommée 'hello'</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Déclarer la queue est idempotent : elle n'est créée que si elle n'existe pas déjà</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channel.queue_declare(queue='hello')</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3. Envoyer le message</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Dans RabbitMQ, un message ne peut pas être envoyé directement à une queue, </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il doit passer par un "exchange". Ici, on utilise l'exchange par défaut (chaîne vide).</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channel.basic_publish(</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a:t>
            </a:r>
            <a:r>
              <a:rPr b="0" lang="en-US" sz="1000" spc="-1" strike="noStrike">
                <a:solidFill>
                  <a:srgbClr val="000000"/>
                </a:solidFill>
                <a:latin typeface="Raleway"/>
                <a:ea typeface="Raleway"/>
              </a:rPr>
              <a:t>exchange='',</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a:t>
            </a:r>
            <a:r>
              <a:rPr b="0" lang="en-US" sz="1000" spc="-1" strike="noStrike">
                <a:solidFill>
                  <a:srgbClr val="000000"/>
                </a:solidFill>
                <a:latin typeface="Raleway"/>
                <a:ea typeface="Raleway"/>
              </a:rPr>
              <a:t>routing_key='hello',  # Le nom de la queue cible</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a:t>
            </a:r>
            <a:r>
              <a:rPr b="0" lang="en-US" sz="1000" spc="-1" strike="noStrike">
                <a:solidFill>
                  <a:srgbClr val="000000"/>
                </a:solidFill>
                <a:latin typeface="Raleway"/>
                <a:ea typeface="Raleway"/>
              </a:rPr>
              <a:t>body='Bonjour le monde !'  # Le contenu du message</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print(" [x] Message envoyé : 'Bonjour le monde !'")</a:t>
            </a:r>
            <a:endParaRPr b="0" lang="fr-CA" sz="1000" spc="-1" strike="noStrike">
              <a:solidFill>
                <a:srgbClr val="000000"/>
              </a:solidFill>
              <a:latin typeface="Arial"/>
            </a:endParaRPr>
          </a:p>
          <a:p>
            <a:pPr>
              <a:lnSpc>
                <a:spcPct val="100000"/>
              </a:lnSpc>
              <a:tabLst>
                <a:tab algn="l" pos="0"/>
              </a:tabLst>
            </a:pP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 4. Fermer proprement la connexion</a:t>
            </a:r>
            <a:endParaRPr b="0" lang="fr-CA" sz="1000" spc="-1" strike="noStrike">
              <a:solidFill>
                <a:srgbClr val="000000"/>
              </a:solidFill>
              <a:latin typeface="Arial"/>
            </a:endParaRPr>
          </a:p>
          <a:p>
            <a:pPr>
              <a:lnSpc>
                <a:spcPct val="100000"/>
              </a:lnSpc>
              <a:tabLst>
                <a:tab algn="l" pos="0"/>
              </a:tabLst>
            </a:pPr>
            <a:r>
              <a:rPr b="0" lang="en-US" sz="1000" spc="-1" strike="noStrike">
                <a:solidFill>
                  <a:srgbClr val="000000"/>
                </a:solidFill>
                <a:latin typeface="Raleway"/>
                <a:ea typeface="Raleway"/>
              </a:rPr>
              <a:t>connection.close()</a:t>
            </a:r>
            <a:endParaRPr b="0" lang="fr-CA" sz="1000" spc="-1" strike="noStrike">
              <a:solidFill>
                <a:srgbClr val="000000"/>
              </a:solidFill>
              <a:latin typeface="Arial"/>
            </a:endParaRPr>
          </a:p>
        </p:txBody>
      </p:sp>
      <p:sp>
        <p:nvSpPr>
          <p:cNvPr id="177" name="Google Shape;236;p 3"/>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chemeClr val="dk1"/>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Google Shape;234;p 3"/>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79" name="Google Shape;235;p 4"/>
          <p:cNvSpPr/>
          <p:nvPr/>
        </p:nvSpPr>
        <p:spPr>
          <a:xfrm>
            <a:off x="792360" y="1428480"/>
            <a:ext cx="11181600" cy="538416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POUR LA TECHNOLOGIE RabbitMQ</a:t>
            </a:r>
            <a:endParaRPr b="0" lang="fr-CA" sz="1600" spc="-1" strike="noStrike">
              <a:solidFill>
                <a:srgbClr val="000000"/>
              </a:solidFill>
              <a:latin typeface="Arial"/>
            </a:endParaRPr>
          </a:p>
          <a:p>
            <a:pPr>
              <a:lnSpc>
                <a:spcPct val="100000"/>
              </a:lnSpc>
              <a:tabLst>
                <a:tab algn="l" pos="0"/>
              </a:tabLst>
            </a:pPr>
            <a:r>
              <a:rPr b="0" lang="en-US" sz="1800" spc="-1" strike="noStrike">
                <a:solidFill>
                  <a:srgbClr val="000000"/>
                </a:solidFill>
                <a:latin typeface="Raleway"/>
                <a:ea typeface="Raleway"/>
              </a:rPr>
              <a:t>Donnez un échantillon de code pour votre technologie</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reception des messages</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import pika</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import sys</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import os</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def main():</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 1. Établir la connexion avec le serveur RabbitMQ sur localhost</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connection = pika.BlockingConnection(pika.ConnectionParameters(host='localhost'))</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channel = connection.channel()</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 2. Déclarer la queue (bonne pratique au cas où le consommateur démarre avant le producteur)</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channel.queue_declare(queue='hello')</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 3. Définir la fonction de rappel (callback) qui sera exécutée à la réception d'un message</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def callback(ch, method, properties, body):</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print(f" [x] Message reçu : {body.decode()}")</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 4. Indiquer à RabbitMQ que cette fonction doit recevoir les messages de la queue 'hello'</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channel.basic_consume(</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queue='hello',</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on_message_callback=callback,</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auto_ack=True  # Confirme automatiquement la réception du message</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print(' [*] En attente de messages. Pour quitter, appuyez sur CTRL+C')</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 5. Lancer la boucle infinie d'écoute</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channel.start_consuming()</a:t>
            </a:r>
            <a:endParaRPr b="0" lang="fr-CA" sz="650" spc="-1" strike="noStrike">
              <a:solidFill>
                <a:srgbClr val="000000"/>
              </a:solidFill>
              <a:latin typeface="Arial"/>
            </a:endParaRPr>
          </a:p>
          <a:p>
            <a:pPr>
              <a:lnSpc>
                <a:spcPct val="100000"/>
              </a:lnSpc>
              <a:tabLst>
                <a:tab algn="l" pos="0"/>
              </a:tabLst>
            </a:pP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if __name__ == '__main__':</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try:</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main()</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except KeyboardInterrupt:</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print('Interrompu par l\'utilisateur')</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try:</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sys.exit(0)</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except SystemExit:</a:t>
            </a:r>
            <a:endParaRPr b="0" lang="fr-CA" sz="650" spc="-1" strike="noStrike">
              <a:solidFill>
                <a:srgbClr val="000000"/>
              </a:solidFill>
              <a:latin typeface="Arial"/>
            </a:endParaRPr>
          </a:p>
          <a:p>
            <a:pPr>
              <a:lnSpc>
                <a:spcPct val="100000"/>
              </a:lnSpc>
              <a:tabLst>
                <a:tab algn="l" pos="0"/>
              </a:tabLst>
            </a:pPr>
            <a:r>
              <a:rPr b="0" lang="en-US" sz="650" spc="-1" strike="noStrike">
                <a:solidFill>
                  <a:srgbClr val="000000"/>
                </a:solidFill>
                <a:latin typeface="Raleway"/>
                <a:ea typeface="Raleway"/>
              </a:rPr>
              <a:t>            </a:t>
            </a:r>
            <a:r>
              <a:rPr b="0" lang="en-US" sz="650" spc="-1" strike="noStrike">
                <a:solidFill>
                  <a:srgbClr val="000000"/>
                </a:solidFill>
                <a:latin typeface="Raleway"/>
                <a:ea typeface="Raleway"/>
              </a:rPr>
              <a:t>os._exit(0)</a:t>
            </a:r>
            <a:endParaRPr b="0" lang="fr-CA" sz="650" spc="-1" strike="noStrike">
              <a:solidFill>
                <a:srgbClr val="000000"/>
              </a:solidFill>
              <a:latin typeface="Arial"/>
            </a:endParaRPr>
          </a:p>
        </p:txBody>
      </p:sp>
      <p:sp>
        <p:nvSpPr>
          <p:cNvPr id="180" name="Google Shape;236;p 4"/>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chemeClr val="dk1"/>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Google Shape;241;p31"/>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82" name="Google Shape;242;p31"/>
          <p:cNvSpPr/>
          <p:nvPr/>
        </p:nvSpPr>
        <p:spPr>
          <a:xfrm>
            <a:off x="792360" y="1428480"/>
            <a:ext cx="11181600" cy="5037480"/>
          </a:xfrm>
          <a:prstGeom prst="rect">
            <a:avLst/>
          </a:prstGeom>
          <a:noFill/>
          <a:ln w="0">
            <a:noFill/>
          </a:ln>
        </p:spPr>
        <p:style>
          <a:lnRef idx="0"/>
          <a:fillRef idx="0"/>
          <a:effectRef idx="0"/>
          <a:fontRef idx="minor"/>
        </p:style>
        <p:txBody>
          <a:bodyPr lIns="90000" rIns="90000" tIns="91440" bIns="91440" anchor="t">
            <a:no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Fournissez 5 LIENS de votre cru pour en apprendre plus sur les messages QUEUES ?</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r>
              <a:rPr b="0" lang="en-CA" sz="1600" spc="-1" strike="noStrike">
                <a:solidFill>
                  <a:srgbClr val="000000"/>
                </a:solidFill>
                <a:latin typeface="Arial"/>
                <a:ea typeface="Raleway"/>
                <a:hlinkClick r:id="rId1"/>
              </a:rPr>
              <a:t>https://www.youtube.com/watch?v=NQ3fZtyXji0</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r>
              <a:rPr b="0" lang="en-CA" sz="1600" spc="-1" strike="noStrike">
                <a:solidFill>
                  <a:srgbClr val="000000"/>
                </a:solidFill>
                <a:latin typeface="Arial"/>
                <a:ea typeface="Raleway"/>
                <a:hlinkClick r:id="rId2"/>
              </a:rPr>
              <a:t>https://www.rabbitmq.com/</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r>
              <a:rPr b="0" lang="en-CA" sz="1600" spc="-1" strike="noStrike">
                <a:solidFill>
                  <a:srgbClr val="000000"/>
                </a:solidFill>
                <a:latin typeface="Arial"/>
                <a:ea typeface="Raleway"/>
                <a:hlinkClick r:id="rId3"/>
              </a:rPr>
              <a:t>https://github.com/rabbitmq/rabbitmq-server/tree/main</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r>
              <a:rPr b="0" lang="en-CA" sz="1600" spc="-1" strike="noStrike">
                <a:solidFill>
                  <a:srgbClr val="000000"/>
                </a:solidFill>
                <a:latin typeface="Arial"/>
                <a:ea typeface="Raleway"/>
                <a:hlinkClick r:id="rId4"/>
              </a:rPr>
              <a:t>https://www.geeksforgeeks.org/blogs/introduction-to-rabbitmq/</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r>
              <a:rPr b="0" lang="en-CA" sz="1600" spc="-1" strike="noStrike">
                <a:solidFill>
                  <a:srgbClr val="000000"/>
                </a:solidFill>
                <a:latin typeface="Arial"/>
                <a:ea typeface="Raleway"/>
                <a:hlinkClick r:id="rId5"/>
              </a:rPr>
              <a:t>https://medium.com/@taycode/rabbitmq-vs-kafka-a-practical-guide-61b82c096cf7</a:t>
            </a:r>
            <a:endParaRPr b="0" lang="fr-CA" sz="1600" spc="-1" strike="noStrike">
              <a:solidFill>
                <a:srgbClr val="000000"/>
              </a:solidFill>
              <a:latin typeface="Arial"/>
            </a:endParaRPr>
          </a:p>
          <a:p>
            <a:pPr marL="216000" indent="-216000">
              <a:lnSpc>
                <a:spcPct val="100000"/>
              </a:lnSpc>
              <a:buClr>
                <a:srgbClr val="000000"/>
              </a:buClr>
              <a:buFont typeface="OpenSymbol"/>
              <a:buAutoNum type="arabicParenR"/>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Fournissez quelques liens sur des applications ou librairies qui vous intéressent ?</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6"/>
              </a:rPr>
              <a:t>https://github.com/rabbitmq/rabbitmq-amqp-java-client</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7"/>
              </a:rPr>
              <a:t>https://github.com/rabbitmq/rabbitmq-amqp-dotnet-client</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8"/>
              </a:rPr>
              <a:t>https://github.com/ruby-amqp/rabbitmq_http_api_client</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9"/>
              </a:rPr>
              <a:t>https://github.com/rabbitmq/rabbitmq-amqp-python-client/</a:t>
            </a: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Google Shape;247;p32"/>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3600" spc="-1" strike="noStrike">
                <a:solidFill>
                  <a:schemeClr val="dk1"/>
                </a:solidFill>
                <a:latin typeface="Arial"/>
                <a:ea typeface="Arial"/>
              </a:rPr>
              <a:t>COMPAREZ les MESSAGES QUEUES</a:t>
            </a:r>
            <a:endParaRPr b="0" lang="fr-CA" sz="3600" spc="-1" strike="noStrike">
              <a:solidFill>
                <a:srgbClr val="000000"/>
              </a:solidFill>
              <a:latin typeface="Arial"/>
            </a:endParaRPr>
          </a:p>
        </p:txBody>
      </p:sp>
      <p:graphicFrame>
        <p:nvGraphicFramePr>
          <p:cNvPr id="184" name="Google Shape;248;p32"/>
          <p:cNvGraphicFramePr/>
          <p:nvPr/>
        </p:nvGraphicFramePr>
        <p:xfrm>
          <a:off x="882360" y="1259280"/>
          <a:ext cx="10367640" cy="5253840"/>
        </p:xfrm>
        <a:graphic>
          <a:graphicData uri="http://schemas.openxmlformats.org/drawingml/2006/table">
            <a:tbl>
              <a:tblPr/>
              <a:tblGrid>
                <a:gridCol w="2592000"/>
                <a:gridCol w="2592000"/>
                <a:gridCol w="2592000"/>
                <a:gridCol w="2592000"/>
              </a:tblGrid>
              <a:tr h="374400">
                <a:tc>
                  <a:txBody>
                    <a:bodyPr lIns="36000" rIns="36000" tIns="36000" bIns="36000" anchor="t">
                      <a:noAutofit/>
                    </a:bodyPr>
                    <a:p>
                      <a:pPr algn="ctr">
                        <a:lnSpc>
                          <a:spcPct val="100000"/>
                        </a:lnSpc>
                        <a:tabLst>
                          <a:tab algn="l" pos="0"/>
                        </a:tabLst>
                      </a:pPr>
                      <a:r>
                        <a:rPr b="1" lang="en-US" sz="1800" spc="-1" strike="noStrike">
                          <a:solidFill>
                            <a:srgbClr val="29abe2"/>
                          </a:solidFill>
                          <a:latin typeface="Arial"/>
                          <a:ea typeface="Arial"/>
                        </a:rPr>
                        <a:t>NOM</a:t>
                      </a:r>
                      <a:endParaRPr b="0" lang="fr-CA" sz="1800" spc="-1" strike="noStrike">
                        <a:solidFill>
                          <a:srgbClr val="ffffff"/>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860d"/>
                    </a:solidFill>
                  </a:tcPr>
                </a:tc>
                <a:tc>
                  <a:txBody>
                    <a:bodyPr lIns="36000" rIns="36000" tIns="36000" bIns="36000" anchor="t">
                      <a:noAutofit/>
                    </a:bodyPr>
                    <a:p>
                      <a:pPr algn="ctr">
                        <a:lnSpc>
                          <a:spcPct val="100000"/>
                        </a:lnSpc>
                        <a:tabLst>
                          <a:tab algn="l" pos="0"/>
                        </a:tabLst>
                      </a:pPr>
                      <a:r>
                        <a:rPr b="1" lang="en-US" sz="1800" spc="-1" strike="noStrike">
                          <a:solidFill>
                            <a:srgbClr val="29abe2"/>
                          </a:solidFill>
                          <a:latin typeface="Raleway"/>
                          <a:ea typeface="Raleway"/>
                        </a:rPr>
                        <a:t>RABBIT MQ</a:t>
                      </a:r>
                      <a:endParaRPr b="0" lang="fr-CA" sz="1800" spc="-1" strike="noStrike">
                        <a:solidFill>
                          <a:srgbClr val="ffffff"/>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860d"/>
                    </a:solidFill>
                  </a:tcPr>
                </a:tc>
                <a:tc>
                  <a:txBody>
                    <a:bodyPr lIns="36000" rIns="36000" tIns="36000" bIns="36000" anchor="t">
                      <a:noAutofit/>
                    </a:bodyPr>
                    <a:p>
                      <a:pPr algn="ctr">
                        <a:lnSpc>
                          <a:spcPct val="100000"/>
                        </a:lnSpc>
                        <a:tabLst>
                          <a:tab algn="l" pos="0"/>
                        </a:tabLst>
                      </a:pPr>
                      <a:r>
                        <a:rPr b="1" lang="en-US" sz="1800" spc="-1" strike="noStrike">
                          <a:solidFill>
                            <a:srgbClr val="29abe2"/>
                          </a:solidFill>
                          <a:latin typeface="Raleway"/>
                          <a:ea typeface="Raleway"/>
                        </a:rPr>
                        <a:t>ACTIVE MQ</a:t>
                      </a:r>
                      <a:endParaRPr b="0" lang="fr-CA" sz="1800" spc="-1" strike="noStrike">
                        <a:solidFill>
                          <a:srgbClr val="ffffff"/>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860d"/>
                    </a:solidFill>
                  </a:tcPr>
                </a:tc>
                <a:tc>
                  <a:txBody>
                    <a:bodyPr lIns="36000" rIns="36000" tIns="36000" bIns="36000" anchor="t">
                      <a:noAutofit/>
                    </a:bodyPr>
                    <a:p>
                      <a:pPr algn="ctr">
                        <a:lnSpc>
                          <a:spcPct val="100000"/>
                        </a:lnSpc>
                        <a:tabLst>
                          <a:tab algn="l" pos="0"/>
                        </a:tabLst>
                      </a:pPr>
                      <a:r>
                        <a:rPr b="1" lang="en-US" sz="1800" spc="-1" strike="noStrike">
                          <a:solidFill>
                            <a:srgbClr val="29abe2"/>
                          </a:solidFill>
                          <a:latin typeface="Arial"/>
                          <a:ea typeface="Arial"/>
                        </a:rPr>
                        <a:t>ZERO MQ</a:t>
                      </a:r>
                      <a:endParaRPr b="0" lang="fr-CA" sz="1800" spc="-1" strike="noStrike">
                        <a:solidFill>
                          <a:srgbClr val="ffffff"/>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860d"/>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1</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gratuit</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flexible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universel</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2</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open source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pPr>
                        <a:lnSpc>
                          <a:spcPct val="100000"/>
                        </a:lnSpc>
                      </a:pPr>
                      <a:r>
                        <a:rPr b="0" lang="en-CA" sz="1800" spc="-1" strike="noStrike">
                          <a:solidFill>
                            <a:schemeClr val="dk1"/>
                          </a:solidFill>
                          <a:latin typeface="Arial"/>
                        </a:rPr>
                        <a:t>sécurisé</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intéligent</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3</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interopérable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distribut la charge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haute vitesse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4</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flexible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Intégration facile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multi-transport</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5</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fiable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flexible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possède une grande communauté</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6</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supporte plusieurs language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supporte plusieurs language</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c>
                  <a:txBody>
                    <a:bodyPr lIns="36000" rIns="36000" tIns="36000" bIns="36000" anchor="t">
                      <a:noAutofit/>
                    </a:bodyPr>
                    <a:p>
                      <a:r>
                        <a:rPr b="0" lang="en-CA" sz="1800" spc="-1" strike="noStrike">
                          <a:solidFill>
                            <a:schemeClr val="dk1"/>
                          </a:solidFill>
                          <a:latin typeface="Arial"/>
                        </a:rPr>
                        <a:t>plusieurs ressources tutorielles disponnibles</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dbb6"/>
                    </a:solidFill>
                  </a:tcPr>
                </a:tc>
              </a:tr>
              <a:tr h="693000">
                <a:tc>
                  <a:txBody>
                    <a:bodyPr lIns="36000" rIns="36000" tIns="36000" bIns="36000" anchor="t">
                      <a:noAutofit/>
                    </a:bodyPr>
                    <a:p>
                      <a:pPr>
                        <a:lnSpc>
                          <a:spcPct val="100000"/>
                        </a:lnSpc>
                        <a:tabLst>
                          <a:tab algn="l" pos="0"/>
                        </a:tabLst>
                      </a:pPr>
                      <a:r>
                        <a:rPr b="1" lang="en-US" sz="1800" spc="-1" strike="noStrike">
                          <a:solidFill>
                            <a:schemeClr val="lt1"/>
                          </a:solidFill>
                          <a:latin typeface="Arial"/>
                          <a:ea typeface="Arial"/>
                        </a:rPr>
                        <a:t>QUALITÉ 7</a:t>
                      </a:r>
                      <a:endParaRPr b="0" lang="fr-CA" sz="1800" spc="-1" strike="noStrike">
                        <a:solidFill>
                          <a:srgbClr val="000000"/>
                        </a:solidFill>
                        <a:latin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communique entre différents languages</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communique entre différents languages</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c>
                  <a:txBody>
                    <a:bodyPr lIns="36000" rIns="36000" tIns="36000" bIns="36000" anchor="t">
                      <a:noAutofit/>
                    </a:bodyPr>
                    <a:p>
                      <a:r>
                        <a:rPr b="0" lang="en-CA" sz="1800" spc="-1" strike="noStrike">
                          <a:solidFill>
                            <a:schemeClr val="dk1"/>
                          </a:solidFill>
                          <a:latin typeface="Arial"/>
                        </a:rPr>
                        <a:t>utilisé par de grandes companies (ex. Facebook, Microsoft, Spotify, AT&amp;T, Samsung)</a:t>
                      </a:r>
                      <a:endParaRPr b="0" lang="en-CA" sz="1800" spc="-1" strike="noStrike">
                        <a:solidFill>
                          <a:schemeClr val="dk1"/>
                        </a:solidFill>
                        <a:latin typeface="Arial"/>
                        <a:ea typeface="Arial"/>
                      </a:endParaRPr>
                    </a:p>
                  </a:txBody>
                  <a:tcPr anchor="t" marL="36000" marR="36000">
                    <a:lnL w="7200">
                      <a:solidFill>
                        <a:srgbClr val="ffffff"/>
                      </a:solidFill>
                      <a:prstDash val="solid"/>
                    </a:lnL>
                    <a:lnR w="7200">
                      <a:solidFill>
                        <a:srgbClr val="ffffff"/>
                      </a:solidFill>
                      <a:prstDash val="solid"/>
                    </a:lnR>
                    <a:lnT w="7200">
                      <a:solidFill>
                        <a:srgbClr val="ffffff"/>
                      </a:solidFill>
                      <a:prstDash val="solid"/>
                    </a:lnT>
                    <a:lnB w="7200">
                      <a:solidFill>
                        <a:srgbClr val="ffffff"/>
                      </a:solidFill>
                      <a:prstDash val="solid"/>
                    </a:lnB>
                    <a:solidFill>
                      <a:srgbClr val="ffb66c"/>
                    </a:solidFill>
                  </a:tcPr>
                </a:tc>
              </a:tr>
            </a:tbl>
          </a:graphicData>
        </a:graphic>
      </p:graphicFrame>
    </p:spTree>
  </p:cSld>
  <mc:AlternateContent>
    <mc:Choice Requires="p14">
      <p:transition spd="med" p14:dur="700">
        <p:fade/>
      </p:transition>
    </mc:Choice>
    <mc:Fallback>
      <p:transition spd="med">
        <p:fade/>
      </p:transition>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5767560" y="1322280"/>
            <a:ext cx="6237000" cy="2982960"/>
          </a:xfrm>
          <a:prstGeom prst="rect">
            <a:avLst/>
          </a:prstGeom>
          <a:noFill/>
          <a:ln w="0">
            <a:noFill/>
          </a:ln>
        </p:spPr>
        <p:txBody>
          <a:bodyPr lIns="91440" rIns="91440" tIns="91440" bIns="91440" anchor="t">
            <a:noAutofit/>
          </a:bodyPr>
          <a:p>
            <a:pPr indent="0" algn="ctr">
              <a:lnSpc>
                <a:spcPct val="90000"/>
              </a:lnSpc>
              <a:buNone/>
              <a:tabLst>
                <a:tab algn="l" pos="0"/>
              </a:tabLst>
            </a:pPr>
            <a:r>
              <a:rPr b="1" lang="en-US" sz="5600" spc="-1" strike="noStrike">
                <a:solidFill>
                  <a:srgbClr val="bfbfbf"/>
                </a:solidFill>
                <a:latin typeface="Arial"/>
                <a:ea typeface="Arial"/>
              </a:rPr>
              <a:t>PRÉPARATION</a:t>
            </a:r>
            <a:endParaRPr b="0" lang="fr-CA" sz="5600" spc="-1" strike="noStrike">
              <a:solidFill>
                <a:srgbClr val="000000"/>
              </a:solidFill>
              <a:latin typeface="Arial"/>
            </a:endParaRPr>
          </a:p>
          <a:p>
            <a:pPr indent="0" algn="ctr">
              <a:lnSpc>
                <a:spcPct val="90000"/>
              </a:lnSpc>
              <a:buNone/>
              <a:tabLst>
                <a:tab algn="l" pos="0"/>
              </a:tabLst>
            </a:pPr>
            <a:endParaRPr b="0" lang="fr-CA" sz="1500" spc="-1" strike="noStrike">
              <a:solidFill>
                <a:srgbClr val="000000"/>
              </a:solidFill>
              <a:latin typeface="Arial"/>
            </a:endParaRPr>
          </a:p>
          <a:p>
            <a:pPr indent="0" algn="ctr">
              <a:lnSpc>
                <a:spcPct val="90000"/>
              </a:lnSpc>
              <a:buNone/>
              <a:tabLst>
                <a:tab algn="l" pos="0"/>
              </a:tabLst>
            </a:pPr>
            <a:r>
              <a:rPr b="0" lang="en-US" sz="5500" spc="-1" strike="noStrike">
                <a:solidFill>
                  <a:srgbClr val="f6b26b"/>
                </a:solidFill>
                <a:latin typeface="Lato"/>
                <a:ea typeface="Lato"/>
              </a:rPr>
              <a:t>SERVICES </a:t>
            </a:r>
            <a:br>
              <a:rPr sz="5500"/>
            </a:br>
            <a:r>
              <a:rPr b="0" lang="en-US" sz="5500" spc="-1" strike="noStrike">
                <a:solidFill>
                  <a:srgbClr val="f6b26b"/>
                </a:solidFill>
                <a:latin typeface="Lato"/>
                <a:ea typeface="Lato"/>
              </a:rPr>
              <a:t>BUS</a:t>
            </a:r>
            <a:endParaRPr b="0" lang="fr-CA" sz="5500" spc="-1" strike="noStrike">
              <a:solidFill>
                <a:srgbClr val="000000"/>
              </a:solidFill>
              <a:latin typeface="Arial"/>
            </a:endParaRPr>
          </a:p>
        </p:txBody>
      </p:sp>
      <p:sp>
        <p:nvSpPr>
          <p:cNvPr id="186" name="Google Shape;254;p33"/>
          <p:cNvSpPr/>
          <p:nvPr/>
        </p:nvSpPr>
        <p:spPr>
          <a:xfrm>
            <a:off x="131760" y="4190760"/>
            <a:ext cx="5522400" cy="822960"/>
          </a:xfrm>
          <a:prstGeom prst="rect">
            <a:avLst/>
          </a:prstGeom>
          <a:noFill/>
          <a:ln w="0">
            <a:noFill/>
          </a:ln>
        </p:spPr>
        <p:style>
          <a:lnRef idx="0"/>
          <a:fillRef idx="0"/>
          <a:effectRef idx="0"/>
          <a:fontRef idx="minor"/>
        </p:style>
        <p:txBody>
          <a:bodyPr lIns="90000" rIns="90000" tIns="91440" bIns="91440" anchor="ctr">
            <a:noAutofit/>
          </a:bodyPr>
          <a:p>
            <a:pPr>
              <a:lnSpc>
                <a:spcPct val="90000"/>
              </a:lnSpc>
              <a:tabLst>
                <a:tab algn="l" pos="0"/>
              </a:tabLst>
            </a:pPr>
            <a:r>
              <a:rPr b="0" lang="en-US" sz="3600" spc="-1" strike="noStrike">
                <a:solidFill>
                  <a:schemeClr val="lt1"/>
                </a:solidFill>
                <a:latin typeface="Bree Serif"/>
                <a:ea typeface="Bree Serif"/>
              </a:rPr>
              <a:t>Savoir-Lire &amp; </a:t>
            </a:r>
            <a:endParaRPr b="0" lang="fr-CA" sz="3600" spc="-1" strike="noStrike">
              <a:solidFill>
                <a:srgbClr val="000000"/>
              </a:solidFill>
              <a:latin typeface="Arial"/>
            </a:endParaRPr>
          </a:p>
          <a:p>
            <a:pPr>
              <a:lnSpc>
                <a:spcPct val="90000"/>
              </a:lnSpc>
              <a:tabLst>
                <a:tab algn="l" pos="0"/>
              </a:tabLst>
            </a:pPr>
            <a:r>
              <a:rPr b="0" lang="en-US" sz="3600" spc="-1" strike="noStrike">
                <a:solidFill>
                  <a:schemeClr val="lt1"/>
                </a:solidFill>
                <a:latin typeface="Bree Serif"/>
                <a:ea typeface="Bree Serif"/>
              </a:rPr>
              <a:t>Preuves de concept</a:t>
            </a:r>
            <a:endParaRPr b="0" lang="fr-CA" sz="3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Google Shape;259;p34"/>
          <p:cNvSpPr/>
          <p:nvPr/>
        </p:nvSpPr>
        <p:spPr>
          <a:xfrm>
            <a:off x="269280" y="821520"/>
            <a:ext cx="5374800" cy="66384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4000" spc="-1" strike="noStrike">
                <a:solidFill>
                  <a:schemeClr val="dk1"/>
                </a:solidFill>
                <a:latin typeface="Arial"/>
                <a:ea typeface="Arial"/>
              </a:rPr>
              <a:t>TECHNOLOGIES explorées</a:t>
            </a:r>
            <a:endParaRPr b="0" lang="fr-CA" sz="4000" spc="-1" strike="noStrike">
              <a:solidFill>
                <a:srgbClr val="000000"/>
              </a:solidFill>
              <a:latin typeface="Arial"/>
            </a:endParaRPr>
          </a:p>
        </p:txBody>
      </p:sp>
      <p:sp>
        <p:nvSpPr>
          <p:cNvPr id="188" name="Google Shape;260;p34"/>
          <p:cNvSpPr/>
          <p:nvPr/>
        </p:nvSpPr>
        <p:spPr>
          <a:xfrm>
            <a:off x="1017000" y="2564280"/>
            <a:ext cx="3867840" cy="2882160"/>
          </a:xfrm>
          <a:prstGeom prst="rect">
            <a:avLst/>
          </a:prstGeom>
          <a:noFill/>
          <a:ln w="0">
            <a:noFill/>
          </a:ln>
        </p:spPr>
        <p:style>
          <a:lnRef idx="0"/>
          <a:fillRef idx="0"/>
          <a:effectRef idx="0"/>
          <a:fontRef idx="minor"/>
        </p:style>
        <p:txBody>
          <a:bodyPr lIns="90000" rIns="90000" tIns="91440" bIns="91440" anchor="t">
            <a:noAutofit/>
          </a:bodyPr>
          <a:p>
            <a:pPr marL="228600" indent="-228600">
              <a:lnSpc>
                <a:spcPct val="90000"/>
              </a:lnSpc>
              <a:tabLst>
                <a:tab algn="l" pos="0"/>
              </a:tabLst>
            </a:pPr>
            <a:endParaRPr b="0" lang="en-CA" sz="1300" spc="-1" strike="noStrike">
              <a:solidFill>
                <a:schemeClr val="dk1"/>
              </a:solidFill>
              <a:latin typeface="Raleway"/>
              <a:ea typeface="Raleway"/>
            </a:endParaRPr>
          </a:p>
        </p:txBody>
      </p:sp>
      <p:sp>
        <p:nvSpPr>
          <p:cNvPr id="189" name="Google Shape;261;p34"/>
          <p:cNvSpPr/>
          <p:nvPr/>
        </p:nvSpPr>
        <p:spPr>
          <a:xfrm flipH="1">
            <a:off x="2622600" y="239760"/>
            <a:ext cx="9343080" cy="6617520"/>
          </a:xfrm>
          <a:prstGeom prst="rtTriangl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90" name="Google Shape;262;p34"/>
          <p:cNvSpPr/>
          <p:nvPr/>
        </p:nvSpPr>
        <p:spPr>
          <a:xfrm flipH="1">
            <a:off x="3027240" y="239760"/>
            <a:ext cx="9050760" cy="661752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91" name="Google Shape;263;p34"/>
          <p:cNvSpPr/>
          <p:nvPr/>
        </p:nvSpPr>
        <p:spPr>
          <a:xfrm flipH="1">
            <a:off x="3526200" y="0"/>
            <a:ext cx="8664120" cy="68572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92" name="Google Shape;264;p34"/>
          <p:cNvSpPr/>
          <p:nvPr/>
        </p:nvSpPr>
        <p:spPr>
          <a:xfrm>
            <a:off x="297720" y="1774800"/>
            <a:ext cx="5718240" cy="3164760"/>
          </a:xfrm>
          <a:prstGeom prst="rect">
            <a:avLst/>
          </a:prstGeom>
          <a:noFill/>
          <a:ln w="0">
            <a:noFill/>
          </a:ln>
        </p:spPr>
        <p:style>
          <a:lnRef idx="0"/>
          <a:fillRef idx="0"/>
          <a:effectRef idx="0"/>
          <a:fontRef idx="minor"/>
        </p:style>
        <p:txBody>
          <a:bodyPr lIns="90000" rIns="90000" tIns="45000" bIns="45000" anchor="t">
            <a:noAutofit/>
          </a:bodyPr>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Camel</a:t>
            </a:r>
            <a:endParaRPr b="0" lang="fr-CA" sz="3100" spc="-1" strike="noStrike">
              <a:solidFill>
                <a:srgbClr val="000000"/>
              </a:solidFill>
              <a:latin typeface="Arial"/>
            </a:endParaRPr>
          </a:p>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Mule</a:t>
            </a:r>
            <a:endParaRPr b="0" lang="fr-CA" sz="3100" spc="-1" strike="noStrike">
              <a:solidFill>
                <a:srgbClr val="000000"/>
              </a:solidFill>
              <a:latin typeface="Arial"/>
            </a:endParaRPr>
          </a:p>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WSO2</a:t>
            </a:r>
            <a:br>
              <a:rPr sz="3100"/>
            </a:br>
            <a:r>
              <a:rPr b="1" lang="en-US" sz="3100" spc="-1" strike="noStrike">
                <a:solidFill>
                  <a:schemeClr val="lt2"/>
                </a:solidFill>
                <a:latin typeface="Raleway"/>
                <a:ea typeface="Raleway"/>
              </a:rPr>
              <a:t>(WSO2 ou Mule </a:t>
            </a:r>
            <a:br>
              <a:rPr sz="3100"/>
            </a:br>
            <a:r>
              <a:rPr b="1" lang="en-US" sz="3100" spc="-1" strike="noStrike">
                <a:solidFill>
                  <a:schemeClr val="lt2"/>
                </a:solidFill>
                <a:latin typeface="Raleway"/>
                <a:ea typeface="Raleway"/>
              </a:rPr>
              <a:t>peut être changé)</a:t>
            </a:r>
            <a:endParaRPr b="0" lang="fr-CA" sz="3100" spc="-1" strike="noStrike">
              <a:solidFill>
                <a:srgbClr val="000000"/>
              </a:solidFill>
              <a:latin typeface="Arial"/>
            </a:endParaRPr>
          </a:p>
        </p:txBody>
      </p:sp>
      <p:sp>
        <p:nvSpPr>
          <p:cNvPr id="193" name="Google Shape;265;p34"/>
          <p:cNvSpPr/>
          <p:nvPr/>
        </p:nvSpPr>
        <p:spPr>
          <a:xfrm>
            <a:off x="5876640" y="6334920"/>
            <a:ext cx="6314760" cy="522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endParaRPr b="0" lang="en-CA" sz="1400" spc="-1" strike="noStrike">
              <a:solidFill>
                <a:srgbClr val="000000"/>
              </a:solidFill>
              <a:latin typeface="Arial"/>
              <a:ea typeface="Arial"/>
            </a:endParaRPr>
          </a:p>
        </p:txBody>
      </p:sp>
      <p:sp>
        <p:nvSpPr>
          <p:cNvPr id="194" name="Google Shape;266;p34"/>
          <p:cNvSpPr/>
          <p:nvPr/>
        </p:nvSpPr>
        <p:spPr>
          <a:xfrm>
            <a:off x="8442720" y="3130560"/>
            <a:ext cx="2895120" cy="2484360"/>
          </a:xfrm>
          <a:prstGeom prst="wedgeEllipseCallout">
            <a:avLst>
              <a:gd name="adj1" fmla="val -20833"/>
              <a:gd name="adj2" fmla="val 62500"/>
            </a:avLst>
          </a:prstGeom>
          <a:solidFill>
            <a:schemeClr val="lt1"/>
          </a:solidFill>
          <a:ln w="9525">
            <a:solidFill>
              <a:srgbClr val="44546a"/>
            </a:solidFill>
            <a:round/>
          </a:ln>
        </p:spPr>
        <p:style>
          <a:lnRef idx="0"/>
          <a:fillRef idx="0"/>
          <a:effectRef idx="0"/>
          <a:fontRef idx="minor"/>
        </p:style>
        <p:txBody>
          <a:bodyPr lIns="90000" rIns="90000" tIns="91440" bIns="91440" anchor="ctr">
            <a:noAutofit/>
          </a:bodyPr>
          <a:p>
            <a:pPr>
              <a:lnSpc>
                <a:spcPct val="100000"/>
              </a:lnSpc>
              <a:tabLst>
                <a:tab algn="l" pos="0"/>
              </a:tabLst>
            </a:pPr>
            <a:r>
              <a:rPr b="0" lang="en-US" sz="1400" spc="-1" strike="noStrike">
                <a:solidFill>
                  <a:schemeClr val="dk1"/>
                </a:solidFill>
                <a:latin typeface="Arial"/>
                <a:ea typeface="Arial"/>
              </a:rPr>
              <a:t>Doit être complété </a:t>
            </a:r>
            <a:r>
              <a:rPr b="1" lang="en-US" sz="1400" spc="-1" strike="noStrike">
                <a:solidFill>
                  <a:schemeClr val="dk1"/>
                </a:solidFill>
                <a:highlight>
                  <a:srgbClr val="33ccff"/>
                </a:highlight>
                <a:latin typeface="Arial"/>
                <a:ea typeface="Arial"/>
              </a:rPr>
              <a:t>AVANT</a:t>
            </a:r>
            <a:r>
              <a:rPr b="0" lang="en-US" sz="1400" spc="-1" strike="noStrike">
                <a:solidFill>
                  <a:schemeClr val="dk1"/>
                </a:solidFill>
                <a:latin typeface="Arial"/>
                <a:ea typeface="Arial"/>
              </a:rPr>
              <a:t> la journée </a:t>
            </a:r>
            <a:br>
              <a:rPr sz="1400"/>
            </a:br>
            <a:r>
              <a:rPr b="0" lang="en-US" sz="1400" spc="-1" strike="noStrike">
                <a:solidFill>
                  <a:schemeClr val="dk1"/>
                </a:solidFill>
                <a:latin typeface="Arial"/>
                <a:ea typeface="Arial"/>
              </a:rPr>
              <a:t>DEV CAMP à la fin de la session.</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1004400" y="1169280"/>
            <a:ext cx="3897000" cy="1699200"/>
          </a:xfrm>
          <a:prstGeom prst="rect">
            <a:avLst/>
          </a:prstGeom>
          <a:noFill/>
          <a:ln w="0">
            <a:noFill/>
          </a:ln>
        </p:spPr>
        <p:txBody>
          <a:bodyPr lIns="91440" rIns="91440" tIns="91440" bIns="91440" anchor="b">
            <a:noAutofit/>
          </a:bodyPr>
          <a:p>
            <a:pPr indent="0" algn="ctr">
              <a:lnSpc>
                <a:spcPct val="90000"/>
              </a:lnSpc>
              <a:buNone/>
              <a:tabLst>
                <a:tab algn="l" pos="0"/>
              </a:tabLst>
            </a:pPr>
            <a:r>
              <a:rPr b="0" lang="en-US" sz="3600" spc="-1" strike="noStrike">
                <a:solidFill>
                  <a:schemeClr val="dk1"/>
                </a:solidFill>
                <a:latin typeface="Arial"/>
                <a:ea typeface="Arial"/>
              </a:rPr>
              <a:t>1.</a:t>
            </a:r>
            <a:endParaRPr b="0" lang="fr-CA" sz="3600" spc="-1" strike="noStrike">
              <a:solidFill>
                <a:srgbClr val="000000"/>
              </a:solidFill>
              <a:latin typeface="Arial"/>
            </a:endParaRPr>
          </a:p>
          <a:p>
            <a:pPr indent="0" algn="ctr">
              <a:lnSpc>
                <a:spcPct val="90000"/>
              </a:lnSpc>
              <a:buNone/>
              <a:tabLst>
                <a:tab algn="l" pos="0"/>
              </a:tabLst>
            </a:pPr>
            <a:r>
              <a:rPr b="0" lang="en-US" sz="3600" spc="-1" strike="noStrike">
                <a:solidFill>
                  <a:schemeClr val="dk1"/>
                </a:solidFill>
                <a:latin typeface="Arial"/>
                <a:ea typeface="Arial"/>
              </a:rPr>
              <a:t>SAVOIR</a:t>
            </a:r>
            <a:endParaRPr b="0" lang="fr-CA" sz="3600" spc="-1" strike="noStrike">
              <a:solidFill>
                <a:srgbClr val="000000"/>
              </a:solidFill>
              <a:latin typeface="Arial"/>
            </a:endParaRPr>
          </a:p>
          <a:p>
            <a:pPr indent="0" algn="ctr">
              <a:lnSpc>
                <a:spcPct val="90000"/>
              </a:lnSpc>
              <a:buNone/>
              <a:tabLst>
                <a:tab algn="l" pos="0"/>
              </a:tabLst>
            </a:pPr>
            <a:r>
              <a:rPr b="0" lang="en-US" sz="3600" spc="-1" strike="noStrike">
                <a:solidFill>
                  <a:schemeClr val="dk1"/>
                </a:solidFill>
                <a:latin typeface="Arial"/>
                <a:ea typeface="Arial"/>
              </a:rPr>
              <a:t>LIRE</a:t>
            </a:r>
            <a:endParaRPr b="0" lang="fr-CA" sz="3600" spc="-1" strike="noStrike">
              <a:solidFill>
                <a:srgbClr val="000000"/>
              </a:solidFill>
              <a:latin typeface="Arial"/>
            </a:endParaRPr>
          </a:p>
        </p:txBody>
      </p:sp>
      <p:sp>
        <p:nvSpPr>
          <p:cNvPr id="196" name="PlaceHolder 2"/>
          <p:cNvSpPr>
            <a:spLocks noGrp="1"/>
          </p:cNvSpPr>
          <p:nvPr>
            <p:ph type="subTitle"/>
          </p:nvPr>
        </p:nvSpPr>
        <p:spPr>
          <a:xfrm>
            <a:off x="809640" y="2869200"/>
            <a:ext cx="4286880" cy="822600"/>
          </a:xfrm>
          <a:prstGeom prst="rect">
            <a:avLst/>
          </a:prstGeom>
          <a:noFill/>
          <a:ln w="0">
            <a:noFill/>
          </a:ln>
        </p:spPr>
        <p:txBody>
          <a:bodyPr lIns="91440" rIns="91440" tIns="91440" bIns="91440" anchor="ctr">
            <a:noAutofit/>
          </a:bodyPr>
          <a:p>
            <a:pPr marL="228600" indent="-228600" algn="ctr">
              <a:lnSpc>
                <a:spcPct val="90000"/>
              </a:lnSpc>
              <a:buNone/>
              <a:tabLst>
                <a:tab algn="l" pos="0"/>
              </a:tabLst>
            </a:pPr>
            <a:r>
              <a:rPr b="0" lang="en-US" sz="2000" spc="-1" strike="noStrike">
                <a:solidFill>
                  <a:schemeClr val="dk1"/>
                </a:solidFill>
                <a:latin typeface="Raleway"/>
                <a:ea typeface="Raleway"/>
              </a:rPr>
              <a:t>Recherche sur les </a:t>
            </a:r>
            <a:br>
              <a:rPr sz="2000"/>
            </a:br>
            <a:r>
              <a:rPr b="0" lang="en-US" sz="2000" spc="-1" strike="noStrike">
                <a:solidFill>
                  <a:schemeClr val="dk1"/>
                </a:solidFill>
                <a:latin typeface="Raleway"/>
                <a:ea typeface="Raleway"/>
              </a:rPr>
              <a:t>Services Bus</a:t>
            </a:r>
            <a:endParaRPr b="0" lang="fr-CA" sz="2000" spc="-1" strike="noStrike">
              <a:solidFill>
                <a:srgbClr val="000000"/>
              </a:solidFill>
              <a:latin typeface="Arial"/>
            </a:endParaRPr>
          </a:p>
        </p:txBody>
      </p:sp>
      <p:sp>
        <p:nvSpPr>
          <p:cNvPr id="197" name="Google Shape;273;p35"/>
          <p:cNvSpPr/>
          <p:nvPr/>
        </p:nvSpPr>
        <p:spPr>
          <a:xfrm>
            <a:off x="8442720" y="3130560"/>
            <a:ext cx="2895120" cy="2484360"/>
          </a:xfrm>
          <a:prstGeom prst="wedgeEllipseCallout">
            <a:avLst>
              <a:gd name="adj1" fmla="val -20833"/>
              <a:gd name="adj2" fmla="val 62500"/>
            </a:avLst>
          </a:prstGeom>
          <a:solidFill>
            <a:schemeClr val="lt1"/>
          </a:solidFill>
          <a:ln w="9525">
            <a:solidFill>
              <a:srgbClr val="44546a"/>
            </a:solidFill>
            <a:round/>
          </a:ln>
        </p:spPr>
        <p:style>
          <a:lnRef idx="0"/>
          <a:fillRef idx="0"/>
          <a:effectRef idx="0"/>
          <a:fontRef idx="minor"/>
        </p:style>
        <p:txBody>
          <a:bodyPr lIns="90000" rIns="90000" tIns="91440" bIns="91440" anchor="ctr">
            <a:noAutofit/>
          </a:bodyPr>
          <a:p>
            <a:pPr>
              <a:lnSpc>
                <a:spcPct val="100000"/>
              </a:lnSpc>
              <a:tabLst>
                <a:tab algn="l" pos="0"/>
              </a:tabLst>
            </a:pPr>
            <a:r>
              <a:rPr b="0" lang="en-US" sz="1400" spc="-1" strike="noStrike">
                <a:solidFill>
                  <a:schemeClr val="dk1"/>
                </a:solidFill>
                <a:latin typeface="Arial"/>
                <a:ea typeface="Arial"/>
              </a:rPr>
              <a:t>Doit être complété </a:t>
            </a:r>
            <a:r>
              <a:rPr b="1" lang="en-US" sz="1400" spc="-1" strike="noStrike">
                <a:solidFill>
                  <a:schemeClr val="dk1"/>
                </a:solidFill>
                <a:highlight>
                  <a:srgbClr val="33ccff"/>
                </a:highlight>
                <a:latin typeface="Arial"/>
                <a:ea typeface="Arial"/>
              </a:rPr>
              <a:t>AVANT</a:t>
            </a:r>
            <a:r>
              <a:rPr b="0" lang="en-US" sz="1400" spc="-1" strike="noStrike">
                <a:solidFill>
                  <a:schemeClr val="dk1"/>
                </a:solidFill>
                <a:latin typeface="Arial"/>
                <a:ea typeface="Arial"/>
              </a:rPr>
              <a:t> la journée </a:t>
            </a:r>
            <a:br>
              <a:rPr sz="1400"/>
            </a:br>
            <a:r>
              <a:rPr b="0" lang="en-US" sz="1400" spc="-1" strike="noStrike">
                <a:solidFill>
                  <a:schemeClr val="dk1"/>
                </a:solidFill>
                <a:latin typeface="Arial"/>
                <a:ea typeface="Arial"/>
              </a:rPr>
              <a:t>DEV CAMP à la fin de la session.</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Google Shape;278;p36"/>
          <p:cNvSpPr/>
          <p:nvPr/>
        </p:nvSpPr>
        <p:spPr>
          <a:xfrm>
            <a:off x="844560" y="2083680"/>
            <a:ext cx="2947320" cy="96372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5000" spc="-1" strike="noStrike">
                <a:solidFill>
                  <a:schemeClr val="dk1"/>
                </a:solidFill>
                <a:latin typeface="Arial"/>
                <a:ea typeface="Arial"/>
              </a:rPr>
              <a:t>SAVOIR-LIRE</a:t>
            </a:r>
            <a:endParaRPr b="0" lang="fr-CA" sz="5000" spc="-1" strike="noStrike">
              <a:solidFill>
                <a:srgbClr val="000000"/>
              </a:solidFill>
              <a:latin typeface="Arial"/>
            </a:endParaRPr>
          </a:p>
        </p:txBody>
      </p:sp>
      <p:sp>
        <p:nvSpPr>
          <p:cNvPr id="199" name="Google Shape;279;p36"/>
          <p:cNvSpPr/>
          <p:nvPr/>
        </p:nvSpPr>
        <p:spPr>
          <a:xfrm>
            <a:off x="844560" y="3059640"/>
            <a:ext cx="7079400" cy="245736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r>
              <a:rPr b="0" lang="en-US" sz="1800" spc="-1" strike="noStrike">
                <a:solidFill>
                  <a:schemeClr val="dk1"/>
                </a:solidFill>
                <a:latin typeface="Raleway"/>
                <a:ea typeface="Raleway"/>
              </a:rPr>
              <a:t>Effectuer une recherche sur les services bus.  Dupliquer ce document.  Répondre aux questions posées directement dans le document.  </a:t>
            </a:r>
            <a:endParaRPr b="0" lang="fr-CA" sz="1800" spc="-1" strike="noStrike">
              <a:solidFill>
                <a:srgbClr val="000000"/>
              </a:solidFill>
              <a:latin typeface="Arial"/>
            </a:endParaRPr>
          </a:p>
        </p:txBody>
      </p:sp>
      <p:grpSp>
        <p:nvGrpSpPr>
          <p:cNvPr id="200" name="Google Shape;280;p36"/>
          <p:cNvGrpSpPr/>
          <p:nvPr/>
        </p:nvGrpSpPr>
        <p:grpSpPr>
          <a:xfrm>
            <a:off x="3792600" y="1157040"/>
            <a:ext cx="1600560" cy="1600560"/>
            <a:chOff x="3792600" y="1157040"/>
            <a:chExt cx="1600560" cy="1600560"/>
          </a:xfrm>
        </p:grpSpPr>
        <p:sp>
          <p:nvSpPr>
            <p:cNvPr id="201" name="Google Shape;281;p36"/>
            <p:cNvSpPr/>
            <p:nvPr/>
          </p:nvSpPr>
          <p:spPr>
            <a:xfrm>
              <a:off x="4841280" y="1157040"/>
              <a:ext cx="551880" cy="551880"/>
            </a:xfrm>
            <a:custGeom>
              <a:avLst/>
              <a:gdLst>
                <a:gd name="textAreaLeft" fmla="*/ 0 w 551880"/>
                <a:gd name="textAreaRight" fmla="*/ 552600 w 551880"/>
                <a:gd name="textAreaTop" fmla="*/ 0 h 551880"/>
                <a:gd name="textAreaBottom" fmla="*/ 552600 h 551880"/>
              </a:gdLst>
              <a:ahLst/>
              <a:rect l="textAreaLeft" t="textAreaTop" r="textAreaRight" b="textAreaBottom"/>
              <a:pathLst>
                <a:path w="6034" h="6034">
                  <a:moveTo>
                    <a:pt x="2004" y="1"/>
                  </a:moveTo>
                  <a:lnTo>
                    <a:pt x="1881" y="25"/>
                  </a:lnTo>
                  <a:lnTo>
                    <a:pt x="1784" y="50"/>
                  </a:lnTo>
                  <a:lnTo>
                    <a:pt x="1686" y="98"/>
                  </a:lnTo>
                  <a:lnTo>
                    <a:pt x="1588" y="172"/>
                  </a:lnTo>
                  <a:lnTo>
                    <a:pt x="1" y="1784"/>
                  </a:lnTo>
                  <a:lnTo>
                    <a:pt x="4251" y="6033"/>
                  </a:lnTo>
                  <a:lnTo>
                    <a:pt x="5862" y="4446"/>
                  </a:lnTo>
                  <a:lnTo>
                    <a:pt x="5936" y="4348"/>
                  </a:lnTo>
                  <a:lnTo>
                    <a:pt x="5985" y="4250"/>
                  </a:lnTo>
                  <a:lnTo>
                    <a:pt x="6009" y="4153"/>
                  </a:lnTo>
                  <a:lnTo>
                    <a:pt x="6033" y="4031"/>
                  </a:lnTo>
                  <a:lnTo>
                    <a:pt x="6009" y="3933"/>
                  </a:lnTo>
                  <a:lnTo>
                    <a:pt x="5985" y="3811"/>
                  </a:lnTo>
                  <a:lnTo>
                    <a:pt x="5936" y="3713"/>
                  </a:lnTo>
                  <a:lnTo>
                    <a:pt x="5862" y="3615"/>
                  </a:lnTo>
                  <a:lnTo>
                    <a:pt x="2419" y="172"/>
                  </a:lnTo>
                  <a:lnTo>
                    <a:pt x="2321" y="98"/>
                  </a:lnTo>
                  <a:lnTo>
                    <a:pt x="2223" y="50"/>
                  </a:lnTo>
                  <a:lnTo>
                    <a:pt x="2101" y="25"/>
                  </a:lnTo>
                  <a:lnTo>
                    <a:pt x="2004" y="1"/>
                  </a:lnTo>
                  <a:close/>
                </a:path>
              </a:pathLst>
            </a:custGeom>
            <a:solidFill>
              <a:srgbClr val="434343"/>
            </a:solidFill>
            <a:ln w="0">
              <a:noFill/>
            </a:ln>
          </p:spPr>
          <p:style>
            <a:lnRef idx="0"/>
            <a:fillRef idx="0"/>
            <a:effectRef idx="0"/>
            <a:fontRef idx="minor"/>
          </p:style>
          <p:txBody>
            <a:bodyPr lIns="90000" rIns="90000" tIns="91440" bIns="91440" anchor="ctr">
              <a:noAutofit/>
            </a:bodyPr>
            <a:p>
              <a:pPr>
                <a:lnSpc>
                  <a:spcPct val="100000"/>
                </a:lnSpc>
                <a:tabLst>
                  <a:tab algn="l" pos="0"/>
                </a:tabLst>
              </a:pPr>
              <a:endParaRPr b="0" lang="en-CA" sz="1800" spc="-1" strike="noStrike">
                <a:solidFill>
                  <a:srgbClr val="434343"/>
                </a:solidFill>
                <a:latin typeface="Raleway"/>
                <a:ea typeface="Raleway"/>
              </a:endParaRPr>
            </a:p>
          </p:txBody>
        </p:sp>
        <p:sp>
          <p:nvSpPr>
            <p:cNvPr id="202" name="Google Shape;282;p36"/>
            <p:cNvSpPr/>
            <p:nvPr/>
          </p:nvSpPr>
          <p:spPr>
            <a:xfrm>
              <a:off x="3792600" y="1367280"/>
              <a:ext cx="1390320" cy="1390320"/>
            </a:xfrm>
            <a:custGeom>
              <a:avLst/>
              <a:gdLst>
                <a:gd name="textAreaLeft" fmla="*/ 0 w 1390320"/>
                <a:gd name="textAreaRight" fmla="*/ 1391040 w 1390320"/>
                <a:gd name="textAreaTop" fmla="*/ 0 h 1390320"/>
                <a:gd name="textAreaBottom" fmla="*/ 1391040 h 1390320"/>
              </a:gdLst>
              <a:ahLst/>
              <a:rect l="textAreaLeft" t="textAreaTop" r="textAreaRight" b="textAreaBottom"/>
              <a:pathLst>
                <a:path w="15192" h="15192">
                  <a:moveTo>
                    <a:pt x="1100" y="10527"/>
                  </a:moveTo>
                  <a:lnTo>
                    <a:pt x="4665" y="14093"/>
                  </a:lnTo>
                  <a:lnTo>
                    <a:pt x="4616" y="14117"/>
                  </a:lnTo>
                  <a:lnTo>
                    <a:pt x="1979" y="14508"/>
                  </a:lnTo>
                  <a:lnTo>
                    <a:pt x="684" y="13213"/>
                  </a:lnTo>
                  <a:lnTo>
                    <a:pt x="1075" y="10576"/>
                  </a:lnTo>
                  <a:lnTo>
                    <a:pt x="1100" y="10527"/>
                  </a:lnTo>
                  <a:close/>
                  <a:moveTo>
                    <a:pt x="10918" y="1"/>
                  </a:moveTo>
                  <a:lnTo>
                    <a:pt x="758" y="10185"/>
                  </a:lnTo>
                  <a:lnTo>
                    <a:pt x="684" y="10258"/>
                  </a:lnTo>
                  <a:lnTo>
                    <a:pt x="636" y="10332"/>
                  </a:lnTo>
                  <a:lnTo>
                    <a:pt x="611" y="10405"/>
                  </a:lnTo>
                  <a:lnTo>
                    <a:pt x="587" y="10502"/>
                  </a:lnTo>
                  <a:lnTo>
                    <a:pt x="1" y="14532"/>
                  </a:lnTo>
                  <a:lnTo>
                    <a:pt x="1" y="14654"/>
                  </a:lnTo>
                  <a:lnTo>
                    <a:pt x="25" y="14801"/>
                  </a:lnTo>
                  <a:lnTo>
                    <a:pt x="98" y="14923"/>
                  </a:lnTo>
                  <a:lnTo>
                    <a:pt x="171" y="15021"/>
                  </a:lnTo>
                  <a:lnTo>
                    <a:pt x="269" y="15094"/>
                  </a:lnTo>
                  <a:lnTo>
                    <a:pt x="367" y="15143"/>
                  </a:lnTo>
                  <a:lnTo>
                    <a:pt x="465" y="15167"/>
                  </a:lnTo>
                  <a:lnTo>
                    <a:pt x="587" y="15192"/>
                  </a:lnTo>
                  <a:lnTo>
                    <a:pt x="660" y="15192"/>
                  </a:lnTo>
                  <a:lnTo>
                    <a:pt x="4690" y="14606"/>
                  </a:lnTo>
                  <a:lnTo>
                    <a:pt x="4861" y="14557"/>
                  </a:lnTo>
                  <a:lnTo>
                    <a:pt x="4934" y="14508"/>
                  </a:lnTo>
                  <a:lnTo>
                    <a:pt x="5007" y="14435"/>
                  </a:lnTo>
                  <a:lnTo>
                    <a:pt x="15192" y="4275"/>
                  </a:lnTo>
                  <a:lnTo>
                    <a:pt x="13970" y="3053"/>
                  </a:lnTo>
                  <a:lnTo>
                    <a:pt x="4152" y="12872"/>
                  </a:lnTo>
                  <a:lnTo>
                    <a:pt x="3810" y="12530"/>
                  </a:lnTo>
                  <a:lnTo>
                    <a:pt x="13629" y="2712"/>
                  </a:lnTo>
                  <a:lnTo>
                    <a:pt x="12481" y="1564"/>
                  </a:lnTo>
                  <a:lnTo>
                    <a:pt x="2663" y="11382"/>
                  </a:lnTo>
                  <a:lnTo>
                    <a:pt x="2321" y="11040"/>
                  </a:lnTo>
                  <a:lnTo>
                    <a:pt x="12139" y="1222"/>
                  </a:lnTo>
                  <a:lnTo>
                    <a:pt x="10918" y="1"/>
                  </a:lnTo>
                  <a:close/>
                </a:path>
              </a:pathLst>
            </a:custGeom>
            <a:solidFill>
              <a:srgbClr val="434343"/>
            </a:solidFill>
            <a:ln w="0">
              <a:noFill/>
            </a:ln>
          </p:spPr>
          <p:style>
            <a:lnRef idx="0"/>
            <a:fillRef idx="0"/>
            <a:effectRef idx="0"/>
            <a:fontRef idx="minor"/>
          </p:style>
          <p:txBody>
            <a:bodyPr lIns="90000" rIns="90000" tIns="91440" bIns="91440" anchor="ctr">
              <a:noAutofit/>
            </a:bodyPr>
            <a:p>
              <a:pPr>
                <a:lnSpc>
                  <a:spcPct val="100000"/>
                </a:lnSpc>
                <a:tabLst>
                  <a:tab algn="l" pos="0"/>
                </a:tabLst>
              </a:pPr>
              <a:endParaRPr b="0" lang="en-CA" sz="1800" spc="-1" strike="noStrike">
                <a:solidFill>
                  <a:srgbClr val="434343"/>
                </a:solidFill>
                <a:latin typeface="Raleway"/>
                <a:ea typeface="Raleway"/>
              </a:endParaRPr>
            </a:p>
          </p:txBody>
        </p:sp>
      </p:grpSp>
    </p:spTree>
  </p:cSld>
  <mc:AlternateContent>
    <mc:Choice Requires="p14">
      <p:transition spd="med" p14:dur="700">
        <p:fade/>
      </p:transition>
    </mc:Choice>
    <mc:Fallback>
      <p:transition spd="med">
        <p:fade/>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p:nvPr>
        </p:nvSpPr>
        <p:spPr>
          <a:xfrm>
            <a:off x="2221200" y="1889640"/>
            <a:ext cx="7078680" cy="2618640"/>
          </a:xfrm>
          <a:prstGeom prst="rect">
            <a:avLst/>
          </a:prstGeom>
          <a:solidFill>
            <a:srgbClr val="efefef"/>
          </a:solidFill>
          <a:ln w="0">
            <a:noFill/>
          </a:ln>
        </p:spPr>
        <p:txBody>
          <a:bodyPr lIns="91440" rIns="91440" tIns="91440" bIns="91440" anchor="ctr">
            <a:noAutofit/>
          </a:bodyPr>
          <a:p>
            <a:pPr indent="0">
              <a:lnSpc>
                <a:spcPct val="115000"/>
              </a:lnSpc>
              <a:spcBef>
                <a:spcPts val="1001"/>
              </a:spcBef>
              <a:buNone/>
              <a:tabLst>
                <a:tab algn="l" pos="0"/>
              </a:tabLst>
            </a:pPr>
            <a:r>
              <a:rPr b="1" lang="en-US" sz="2100" spc="-1" strike="noStrike">
                <a:solidFill>
                  <a:schemeClr val="dk1"/>
                </a:solidFill>
                <a:latin typeface="Oswald"/>
                <a:ea typeface="Oswald"/>
              </a:rPr>
              <a:t>Vous avez droit à deux JOKERS :</a:t>
            </a:r>
            <a:br>
              <a:rPr sz="2100"/>
            </a:br>
            <a:r>
              <a:rPr b="1" lang="en-US" sz="4000" spc="-1" strike="noStrike">
                <a:solidFill>
                  <a:schemeClr val="dk1"/>
                </a:solidFill>
                <a:latin typeface="Oswald"/>
                <a:ea typeface="Oswald"/>
              </a:rPr>
              <a:t>🃏🃏</a:t>
            </a:r>
            <a:endParaRPr b="0" lang="fr-CA" sz="4000" spc="-1" strike="noStrike">
              <a:solidFill>
                <a:srgbClr val="000000"/>
              </a:solidFill>
              <a:latin typeface="Arial"/>
            </a:endParaRPr>
          </a:p>
          <a:p>
            <a:pPr indent="0">
              <a:lnSpc>
                <a:spcPct val="115000"/>
              </a:lnSpc>
              <a:spcBef>
                <a:spcPts val="1001"/>
              </a:spcBef>
              <a:spcAft>
                <a:spcPts val="1001"/>
              </a:spcAft>
              <a:buNone/>
              <a:tabLst>
                <a:tab algn="l" pos="0"/>
              </a:tabLst>
            </a:pPr>
            <a:r>
              <a:rPr b="1" lang="en-US" sz="2100" spc="-1" strike="noStrike">
                <a:solidFill>
                  <a:schemeClr val="dk1"/>
                </a:solidFill>
                <a:latin typeface="Oswald"/>
                <a:ea typeface="Oswald"/>
              </a:rPr>
              <a:t>Vous pouvez placer un JOKER à une sous-question dont vous ne savez pas la réponse sans perdre de points.</a:t>
            </a:r>
            <a:endParaRPr b="0" lang="fr-CA"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Google Shape;287;p37"/>
          <p:cNvSpPr/>
          <p:nvPr/>
        </p:nvSpPr>
        <p:spPr>
          <a:xfrm>
            <a:off x="715320" y="284760"/>
            <a:ext cx="850284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SERVICES BUS</a:t>
            </a:r>
            <a:endParaRPr b="0" lang="fr-CA" sz="3600" spc="-1" strike="noStrike">
              <a:solidFill>
                <a:srgbClr val="000000"/>
              </a:solidFill>
              <a:latin typeface="Arial"/>
            </a:endParaRPr>
          </a:p>
        </p:txBody>
      </p:sp>
      <p:sp>
        <p:nvSpPr>
          <p:cNvPr id="204" name="Google Shape;288;p37"/>
          <p:cNvSpPr/>
          <p:nvPr/>
        </p:nvSpPr>
        <p:spPr>
          <a:xfrm>
            <a:off x="792360" y="979560"/>
            <a:ext cx="11181600" cy="5486400"/>
          </a:xfrm>
          <a:prstGeom prst="rect">
            <a:avLst/>
          </a:prstGeom>
          <a:noFill/>
          <a:ln w="0">
            <a:noFill/>
          </a:ln>
        </p:spPr>
        <p:style>
          <a:lnRef idx="0"/>
          <a:fillRef idx="0"/>
          <a:effectRef idx="0"/>
          <a:fontRef idx="minor"/>
        </p:style>
        <p:txBody>
          <a:bodyPr lIns="90000" rIns="90000" tIns="91440" bIns="91440" anchor="t">
            <a:noAutofit/>
          </a:bodyPr>
          <a:p>
            <a:pPr>
              <a:lnSpc>
                <a:spcPct val="100000"/>
              </a:lnSpc>
              <a:tabLst>
                <a:tab algn="l" pos="0"/>
              </a:tabLst>
            </a:pPr>
            <a:r>
              <a:rPr b="1" lang="en-US" sz="2400" spc="-1" strike="noStrike">
                <a:solidFill>
                  <a:schemeClr val="dk1"/>
                </a:solidFill>
                <a:highlight>
                  <a:srgbClr val="ffff00"/>
                </a:highlight>
                <a:latin typeface="Oswald"/>
                <a:ea typeface="Oswald"/>
              </a:rPr>
              <a:t>NIVEAU 1 ) EXPLORATION INITIATIQUE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QUESTIONS GÉNÉRALES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600" spc="-1" strike="noStrike" u="sng">
                <a:solidFill>
                  <a:schemeClr val="hlink"/>
                </a:solidFill>
                <a:uFillTx/>
                <a:latin typeface="Raleway"/>
                <a:ea typeface="Raleway"/>
                <a:hlinkClick r:id="rId1"/>
              </a:rPr>
              <a:t>https://wso2.com/what-is-an-enterprise-service-bus/</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2"/>
              </a:rPr>
              <a:t>https://en.wikipedia.org/wiki/Enterprise_service_bus</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3"/>
              </a:rPr>
              <a:t>https://searchapparchitecture.techtarget.com/definition/Enterprise-Service-Bus-ESB</a:t>
            </a:r>
            <a:r>
              <a:rPr b="1" lang="en-US" sz="1600" spc="-1" strike="noStrike">
                <a:solidFill>
                  <a:srgbClr val="000000"/>
                </a:solidFill>
                <a:latin typeface="Raleway"/>
                <a:ea typeface="Raleway"/>
              </a:rPr>
              <a:t> </a:t>
            </a:r>
            <a:br>
              <a:rPr sz="1600"/>
            </a:br>
            <a:br>
              <a:rPr sz="1600"/>
            </a:br>
            <a:r>
              <a:rPr b="1" lang="en-US" sz="1600" spc="-1" strike="noStrike">
                <a:solidFill>
                  <a:srgbClr val="000000"/>
                </a:solidFill>
                <a:latin typeface="Raleway"/>
                <a:ea typeface="Raleway"/>
              </a:rPr>
              <a:t>(section What does an ESB do)</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Citer un texte qui explique ce qu'est le service bus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spcBef>
                <a:spcPts val="1191"/>
              </a:spcBef>
              <a:spcAft>
                <a:spcPts val="992"/>
              </a:spcAft>
              <a:tabLst>
                <a:tab algn="l" pos="0"/>
              </a:tabLst>
            </a:pPr>
            <a:r>
              <a:rPr b="0" lang="en-CA" sz="1600" spc="-1" strike="noStrike">
                <a:solidFill>
                  <a:srgbClr val="000000"/>
                </a:solidFill>
                <a:latin typeface="Arial"/>
                <a:ea typeface="Raleway"/>
              </a:rPr>
              <a:t>Un bus de services d'entreprise (ESB) est une plateforme logicielle utilisée pour répartir les tâches entre les composants connectés d'une application. Il est conçu pour fournir un moyen uniforme de transférer les tâches, offrant aux applications la possibilité de se connecter à l'ESB et de s'abonner à des messages selon des règles de structure et de stratégie métier simples.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Expliquer ensuite </a:t>
            </a:r>
            <a:r>
              <a:rPr b="1" lang="en-US" sz="1600" spc="-1" strike="noStrike">
                <a:solidFill>
                  <a:srgbClr val="ff0000"/>
                </a:solidFill>
                <a:latin typeface="Raleway"/>
                <a:ea typeface="Raleway"/>
              </a:rPr>
              <a:t>dans vos mots </a:t>
            </a:r>
            <a:r>
              <a:rPr b="1" lang="en-US" sz="1600" spc="-1" strike="noStrike">
                <a:solidFill>
                  <a:srgbClr val="000000"/>
                </a:solidFill>
                <a:latin typeface="Raleway"/>
                <a:ea typeface="Raleway"/>
              </a:rPr>
              <a:t>ce qu'est le service bus pour vous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Même principe qu’une message queue, mais il n’y a qu’un seule queue pour tous les services</a:t>
            </a: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Google Shape;293;p38"/>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06" name="Google Shape;294;p38"/>
          <p:cNvSpPr/>
          <p:nvPr/>
        </p:nvSpPr>
        <p:spPr>
          <a:xfrm>
            <a:off x="792360" y="1048320"/>
            <a:ext cx="11181600" cy="552168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1 ) EXPLORATION INITIATIQUE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QUESTIONS GÉNÉRALES sur la TERMINOLOGIE</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1"/>
              </a:rPr>
              <a:t>https://www.tutorialspoint.com/apache_camel/apache_camel_components.htm</a:t>
            </a:r>
            <a:r>
              <a:rPr b="1" lang="en-US" sz="1600" spc="-1" strike="noStrike">
                <a:solidFill>
                  <a:srgbClr val="000000"/>
                </a:solidFill>
                <a:latin typeface="Raleway"/>
                <a:ea typeface="Raleway"/>
              </a:rPr>
              <a:t> </a:t>
            </a:r>
            <a:br>
              <a:rPr sz="1600"/>
            </a:br>
            <a:r>
              <a:rPr b="1" lang="en-US" sz="1600" spc="-1" strike="noStrike" u="sng">
                <a:solidFill>
                  <a:schemeClr val="hlink"/>
                </a:solidFill>
                <a:uFillTx/>
                <a:latin typeface="Raleway"/>
                <a:ea typeface="Raleway"/>
                <a:hlinkClick r:id="rId2"/>
              </a:rPr>
              <a:t>https://www.tutorialspoint.com/apache_camel/apache_camel_endpoints.htm</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3"/>
              </a:rPr>
              <a:t>https://stackoverflow.com/a/19706238/5981056</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4"/>
              </a:rPr>
              <a:t>https://camel.apache.org/manual/latest/book-getting-started.html</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5"/>
              </a:rPr>
              <a:t>https://docs.mulesoft.com/connectors/</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Tentez de clarifier les éléments suivants, </a:t>
            </a:r>
            <a:r>
              <a:rPr b="1" lang="en-US" sz="1600" spc="-1" strike="noStrike">
                <a:solidFill>
                  <a:srgbClr val="ff0000"/>
                </a:solidFill>
                <a:latin typeface="Raleway"/>
                <a:ea typeface="Raleway"/>
              </a:rPr>
              <a:t>dans vos mots en français</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chemeClr val="dk1"/>
                </a:solidFill>
                <a:latin typeface="Raleway"/>
                <a:ea typeface="Raleway"/>
              </a:rPr>
              <a:t>CONNECTOR : Service qui  est connecté au bus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chemeClr val="dk1"/>
                </a:solidFill>
                <a:latin typeface="Raleway"/>
                <a:ea typeface="Raleway"/>
              </a:rPr>
              <a:t>COMPONENT : Partie de l’architecture du service bus</a:t>
            </a:r>
            <a:endParaRPr b="0" lang="fr-CA" sz="1600" spc="-1" strike="noStrike">
              <a:solidFill>
                <a:srgbClr val="000000"/>
              </a:solidFill>
              <a:latin typeface="Arial"/>
            </a:endParaRPr>
          </a:p>
          <a:p>
            <a:pPr>
              <a:lnSpc>
                <a:spcPct val="100000"/>
              </a:lnSpc>
              <a:tabLst>
                <a:tab algn="l" pos="0"/>
              </a:tabLst>
            </a:pPr>
            <a:br>
              <a:rPr sz="1600"/>
            </a:br>
            <a:r>
              <a:rPr b="1" lang="en-US" sz="1600" spc="-1" strike="noStrike">
                <a:solidFill>
                  <a:schemeClr val="dk1"/>
                </a:solidFill>
                <a:latin typeface="Raleway"/>
                <a:ea typeface="Raleway"/>
              </a:rPr>
              <a:t>ROUTE : Redirection automatique du packet a la bonne destination</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ENDPOINT : Service qui envois ou recoit les packet sur le bus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Google Shape;299;p39"/>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08" name="Google Shape;300;p39"/>
          <p:cNvSpPr/>
          <p:nvPr/>
        </p:nvSpPr>
        <p:spPr>
          <a:xfrm>
            <a:off x="792360" y="1428480"/>
            <a:ext cx="11181600" cy="503136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2400" spc="-1" strike="noStrike">
                <a:solidFill>
                  <a:schemeClr val="dk1"/>
                </a:solidFill>
                <a:highlight>
                  <a:srgbClr val="ffff00"/>
                </a:highlight>
                <a:latin typeface="Oswald"/>
                <a:ea typeface="Oswald"/>
              </a:rPr>
              <a:t>NIVEAU 2 ) ANALYSE des qualités et défauts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QUESTIONS GÉNÉRALES sur les AVANTAGES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600" spc="-1" strike="noStrike" u="sng">
                <a:solidFill>
                  <a:schemeClr val="hlink"/>
                </a:solidFill>
                <a:uFillTx/>
                <a:latin typeface="Raleway"/>
                <a:ea typeface="Raleway"/>
                <a:hlinkClick r:id="rId1"/>
              </a:rPr>
              <a:t>https://searchapparchitecture.techtarget.com/definition/Enterprise-Service-Bus-ESB</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2"/>
              </a:rPr>
              <a:t>https://www.mulesoft.com/resources/esb/why-use-esb</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3"/>
              </a:rPr>
              <a:t>https://en.wikipedia.org/wiki/Enterprise_service_bus#Key_benefits</a:t>
            </a:r>
            <a:r>
              <a:rPr b="1" lang="en-US" sz="1600" spc="-1" strike="noStrike">
                <a:solidFill>
                  <a:schemeClr val="dk1"/>
                </a:solidFill>
                <a:latin typeface="Raleway"/>
                <a:ea typeface="Raleway"/>
              </a:rPr>
              <a:t>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Quelles sont les bénéfices des services bus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Distribut a tous les services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La gestion d’un service bus se fait en la configurant plutot qu’en la programmant</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Décentralisé</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Fiable couplage</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Facilité de l’ajout et du retrait des compansants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Permet de gerer la sécurité de la communication entre les services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Balancement de charges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Fiablitié</a:t>
            </a: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Google Shape;305;p40"/>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10" name="Google Shape;306;p40"/>
          <p:cNvSpPr/>
          <p:nvPr/>
        </p:nvSpPr>
        <p:spPr>
          <a:xfrm>
            <a:off x="792360" y="1086840"/>
            <a:ext cx="11399040" cy="581436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3 ) LE NIVEAU APPLICATIONS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QUESTIONS d'ÉTUDES de CAS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400" spc="-1" strike="noStrike" u="sng">
                <a:solidFill>
                  <a:schemeClr val="hlink"/>
                </a:solidFill>
                <a:uFillTx/>
                <a:latin typeface="Raleway"/>
                <a:ea typeface="Raleway"/>
                <a:hlinkClick r:id="rId1"/>
              </a:rPr>
              <a:t>https://docs.mulesoft.com/connectors/</a:t>
            </a:r>
            <a:r>
              <a:rPr b="1" lang="en-US" sz="1400" spc="-1" strike="noStrike">
                <a:solidFill>
                  <a:srgbClr val="000000"/>
                </a:solidFill>
                <a:latin typeface="Raleway"/>
                <a:ea typeface="Raleway"/>
              </a:rPr>
              <a:t> &amp; </a:t>
            </a:r>
            <a:r>
              <a:rPr b="1" lang="en-US" sz="1400" spc="-1" strike="noStrike" u="sng">
                <a:solidFill>
                  <a:schemeClr val="hlink"/>
                </a:solidFill>
                <a:uFillTx/>
                <a:latin typeface="Raleway"/>
                <a:ea typeface="Raleway"/>
                <a:hlinkClick r:id="rId2"/>
              </a:rPr>
              <a:t>https://www.mulesoft.com/exchange/?type=connector&amp;type=extension</a:t>
            </a:r>
            <a:r>
              <a:rPr b="1" lang="en-US" sz="1400" spc="-1" strike="noStrike">
                <a:solidFill>
                  <a:srgbClr val="000000"/>
                </a:solidFill>
                <a:latin typeface="Raleway"/>
                <a:ea typeface="Raleway"/>
              </a:rPr>
              <a:t> </a:t>
            </a:r>
            <a:endParaRPr b="0" lang="fr-CA" sz="1400" spc="-1" strike="noStrike">
              <a:solidFill>
                <a:srgbClr val="000000"/>
              </a:solidFill>
              <a:latin typeface="Arial"/>
            </a:endParaRPr>
          </a:p>
          <a:p>
            <a:pPr>
              <a:lnSpc>
                <a:spcPct val="100000"/>
              </a:lnSpc>
              <a:tabLst>
                <a:tab algn="l" pos="0"/>
              </a:tabLst>
            </a:pPr>
            <a:r>
              <a:rPr b="1" lang="en-US" sz="1400" spc="-1" strike="noStrike" u="sng">
                <a:solidFill>
                  <a:schemeClr val="hlink"/>
                </a:solidFill>
                <a:uFillTx/>
                <a:latin typeface="Raleway"/>
                <a:ea typeface="Raleway"/>
                <a:hlinkClick r:id="rId3"/>
              </a:rPr>
              <a:t>https://camel.apache.org/components/latest/</a:t>
            </a:r>
            <a:r>
              <a:rPr b="1" lang="en-US" sz="1400" spc="-1" strike="noStrike">
                <a:solidFill>
                  <a:srgbClr val="000000"/>
                </a:solidFill>
                <a:latin typeface="Raleway"/>
                <a:ea typeface="Raleway"/>
              </a:rPr>
              <a:t> </a:t>
            </a:r>
            <a:br>
              <a:rPr sz="1400"/>
            </a:br>
            <a:r>
              <a:rPr b="1" lang="en-US" sz="1400" spc="-1" strike="noStrike" u="sng">
                <a:solidFill>
                  <a:srgbClr val="0563c1"/>
                </a:solidFill>
                <a:uFillTx/>
                <a:latin typeface="Raleway"/>
                <a:ea typeface="Raleway"/>
                <a:hlinkClick r:id="rId4"/>
              </a:rPr>
              <a:t>https://store.wso2.com/?page=1&amp;search=connector</a:t>
            </a:r>
            <a:endParaRPr b="0" lang="fr-CA" sz="14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Nous avons parlé la semaine passée des files de messages (messages queue).  C'est la partie des ESB qui est devenue super-populaire.  Quels sont les autres connecteurs ou components ou end-point que l'on peut exploiter avec des vrais ESB ?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marL="457200" indent="-330120">
              <a:lnSpc>
                <a:spcPct val="100000"/>
              </a:lnSpc>
              <a:buClr>
                <a:srgbClr val="000000"/>
              </a:buClr>
              <a:buFont typeface="Raleway"/>
              <a:buChar char="●"/>
              <a:tabLst>
                <a:tab algn="l" pos="0"/>
              </a:tabLst>
            </a:pPr>
            <a:r>
              <a:rPr b="1" lang="en-US" sz="1600" spc="-1" strike="noStrike">
                <a:solidFill>
                  <a:srgbClr val="000000"/>
                </a:solidFill>
                <a:latin typeface="Raleway"/>
                <a:ea typeface="Raleway"/>
              </a:rPr>
              <a:t>Listez en au moins 12 tout logiciel confondu.</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Saleforce, SAP, Azure Service Bus, Amazone S3, Ceridian Dayforce, Facebook Ads, Google Ads, Gmail, Firebase, MongoDB, Office 365 Provisioning Connect, Pulsar, Oauth2 DpoP Connector</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marL="457200" indent="-330120">
              <a:lnSpc>
                <a:spcPct val="100000"/>
              </a:lnSpc>
              <a:buClr>
                <a:srgbClr val="000000"/>
              </a:buClr>
              <a:buFont typeface="Raleway"/>
              <a:buChar char="●"/>
              <a:tabLst>
                <a:tab algn="l" pos="0"/>
              </a:tabLst>
            </a:pPr>
            <a:r>
              <a:rPr b="1" lang="en-US" sz="1600" spc="-1" strike="noStrike">
                <a:solidFill>
                  <a:srgbClr val="000000"/>
                </a:solidFill>
                <a:latin typeface="Raleway"/>
                <a:ea typeface="Raleway"/>
              </a:rPr>
              <a:t>Mentionnez pour au moins 3 d'entre eux (un par participant) quel est l'usage que vous en feriez dans un vrai projet logiciel ou situation d'entreprise.</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Google Ads : gérer dynamiquements les annonces de nos produits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Gmail : Envoyer des emails automatisés aux clients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MongoDB : creer modifier ou supprimer des entrés dans la base de données</a:t>
            </a: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Google Shape;311;p41"/>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12" name="Google Shape;312;p41"/>
          <p:cNvSpPr/>
          <p:nvPr/>
        </p:nvSpPr>
        <p:spPr>
          <a:xfrm>
            <a:off x="792360" y="1058040"/>
            <a:ext cx="11181600" cy="649800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POUR LA TECHNOLOGIE Microsoft Azure Service Bus</a:t>
            </a:r>
            <a:endParaRPr b="0" lang="fr-CA" sz="16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Quelle est l'url pour télécharger les librairies de développement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hlinkClick r:id="rId1"/>
              </a:rPr>
              <a:t>https://learn.microsoft.com/en-us/azure/service-bus-messaging/service-bus-messaging-overview#client-libraries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Quelle est la licence de cette technologie ?  Quel organisme ou cie est l'auteur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Paiment selon l’utilisation, Microsoft</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Est-ce possible de l'utiliser en Java ? en JavaScript ? en C++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oui</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Quels sont les avantages dont se vante la technologie sur son site web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Support un grand nombre de fonctionnalitées avancées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Comment cela fonctionne-t-il, dans vos mots si possible ?</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Similaire au message queue, le packet est envoyé sur les bus et au autre service va lire le packet du bus lorsqu’il sera disponible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Les utilisateurs &amp; la popularité : </a:t>
            </a:r>
            <a:endParaRPr b="0" lang="fr-CA" sz="1800" spc="-1" strike="noStrike">
              <a:solidFill>
                <a:srgbClr val="000000"/>
              </a:solidFill>
              <a:latin typeface="Arial"/>
            </a:endParaRPr>
          </a:p>
          <a:p>
            <a:pPr lvl="1" marL="914400" indent="-343080">
              <a:lnSpc>
                <a:spcPct val="100000"/>
              </a:lnSpc>
              <a:buClr>
                <a:srgbClr val="000000"/>
              </a:buClr>
              <a:buFont typeface="Raleway"/>
              <a:buAutoNum type="alphaLcPeriod"/>
              <a:tabLst>
                <a:tab algn="l" pos="0"/>
              </a:tabLst>
            </a:pPr>
            <a:r>
              <a:rPr b="0" lang="en-US" sz="1800" spc="-1" strike="noStrike">
                <a:solidFill>
                  <a:srgbClr val="000000"/>
                </a:solidFill>
                <a:latin typeface="Raleway"/>
                <a:ea typeface="Raleway"/>
              </a:rPr>
              <a:t>Est-ce qu'une compagnie est connue pour utiliser cette technologie ? Si oui qui ?</a:t>
            </a:r>
            <a:endParaRPr b="0" lang="fr-CA" sz="1800" spc="-1" strike="noStrike">
              <a:solidFill>
                <a:srgbClr val="000000"/>
              </a:solidFill>
              <a:latin typeface="Arial"/>
            </a:endParaRPr>
          </a:p>
          <a:p>
            <a:pPr lvl="2" marL="648000" indent="-216000">
              <a:buClr>
                <a:srgbClr val="000000"/>
              </a:buClr>
              <a:buSzPct val="45000"/>
              <a:buFont typeface="Wingdings" charset="2"/>
              <a:buChar char=""/>
              <a:tabLst>
                <a:tab algn="l" pos="0"/>
              </a:tabLst>
            </a:pPr>
            <a:r>
              <a:rPr b="0" lang="en-US" sz="1800" spc="-1" strike="noStrike">
                <a:solidFill>
                  <a:srgbClr val="000000"/>
                </a:solidFill>
                <a:latin typeface="Raleway"/>
                <a:ea typeface="Raleway"/>
              </a:rPr>
              <a:t>Cirque du Soleil</a:t>
            </a:r>
            <a:endParaRPr b="0" lang="fr-CA" sz="1800" spc="-1" strike="noStrike">
              <a:solidFill>
                <a:srgbClr val="000000"/>
              </a:solidFill>
              <a:latin typeface="Arial"/>
            </a:endParaRPr>
          </a:p>
          <a:p>
            <a:pPr lvl="1" marL="432000" indent="-216000">
              <a:buClr>
                <a:srgbClr val="000000"/>
              </a:buClr>
              <a:buSzPct val="45000"/>
              <a:buFont typeface="Wingdings" charset="2"/>
              <a:buChar char=""/>
              <a:tabLst>
                <a:tab algn="l" pos="0"/>
              </a:tabLst>
            </a:pPr>
            <a:r>
              <a:rPr b="0" lang="en-US" sz="1800" spc="-1" strike="noStrike">
                <a:solidFill>
                  <a:srgbClr val="000000"/>
                </a:solidFill>
                <a:latin typeface="Raleway"/>
                <a:ea typeface="Raleway"/>
              </a:rPr>
              <a:t>Est-ce qu'on a un estimé du nombre d'utilisateurs selon la compagnie ?</a:t>
            </a:r>
            <a:endParaRPr b="0" lang="fr-CA" sz="1800" spc="-1" strike="noStrike">
              <a:solidFill>
                <a:srgbClr val="000000"/>
              </a:solidFill>
              <a:latin typeface="Arial"/>
            </a:endParaRPr>
          </a:p>
          <a:p>
            <a:pPr lvl="1" marL="432000" indent="-216000">
              <a:buClr>
                <a:srgbClr val="000000"/>
              </a:buClr>
              <a:buSzPct val="45000"/>
              <a:buFont typeface="Wingdings" charset="2"/>
              <a:buChar char=""/>
              <a:tabLst>
                <a:tab algn="l" pos="0"/>
              </a:tabLst>
            </a:pPr>
            <a:r>
              <a:rPr b="0" lang="en-US" sz="1800" spc="-1" strike="noStrike">
                <a:solidFill>
                  <a:srgbClr val="000000"/>
                </a:solidFill>
                <a:latin typeface="Raleway"/>
                <a:ea typeface="Raleway"/>
              </a:rPr>
              <a:t>Plus de 3000 companies</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un échantillon de code pour votre technologie (dans une diapo séparée)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au moins 5 sources ou tutoriels débutants pour tester votre technologie.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Allez à la section preuve de concept, vous êtes prêts.</a:t>
            </a:r>
            <a:endParaRPr b="0" lang="fr-CA" sz="1800" spc="-1" strike="noStrike">
              <a:solidFill>
                <a:srgbClr val="000000"/>
              </a:solidFill>
              <a:latin typeface="Arial"/>
            </a:endParaRPr>
          </a:p>
        </p:txBody>
      </p:sp>
      <p:sp>
        <p:nvSpPr>
          <p:cNvPr id="213" name="Google Shape;313;p41"/>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Google Shape;311;p 2"/>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15" name="Google Shape;312;p 2"/>
          <p:cNvSpPr/>
          <p:nvPr/>
        </p:nvSpPr>
        <p:spPr>
          <a:xfrm>
            <a:off x="792360" y="1058040"/>
            <a:ext cx="11181600" cy="341460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POUR LA TECHNOLOGIE Microsoft Azure Service Bus</a:t>
            </a:r>
            <a:endParaRPr b="0" lang="fr-CA" sz="16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un échantillon de code pour votre technologie (dans une diapo séparée)</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au moins 5 sources ou tutoriels débutants pour tester votre technologie.</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en-US" sz="1800" spc="-1" strike="noStrike">
                <a:solidFill>
                  <a:srgbClr val="000000"/>
                </a:solidFill>
                <a:latin typeface="Raleway"/>
                <a:ea typeface="Raleway"/>
                <a:hlinkClick r:id="rId1"/>
              </a:rPr>
              <a:t>https://learn.microsoft.com/en-us/azure/service-bus-messaging/service-bus-dotnet-get-started-with-queues</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en-US" sz="1800" spc="-1" strike="noStrike">
                <a:solidFill>
                  <a:srgbClr val="000000"/>
                </a:solidFill>
                <a:latin typeface="Raleway"/>
                <a:ea typeface="Raleway"/>
                <a:hlinkClick r:id="rId2"/>
              </a:rPr>
              <a:t>https://www.youtube.com/watch?v=v52yC9kq0Yg</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en-US" sz="1800" spc="-1" strike="noStrike">
                <a:solidFill>
                  <a:srgbClr val="000000"/>
                </a:solidFill>
                <a:latin typeface="Raleway"/>
                <a:ea typeface="Raleway"/>
                <a:hlinkClick r:id="rId3"/>
              </a:rPr>
              <a:t>https://medium.com/c-sharp-programming/integrating-azure-service-bus-with-net-applications-0d68025317e3</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en-US" sz="1800" spc="-1" strike="noStrike">
                <a:solidFill>
                  <a:srgbClr val="000000"/>
                </a:solidFill>
                <a:latin typeface="Raleway"/>
                <a:ea typeface="Raleway"/>
                <a:hlinkClick r:id="rId4"/>
              </a:rPr>
              <a:t>https://learn.microsoft.com/en-us/azure/service-bus-messaging/service-bus-quickstart-portal</a:t>
            </a:r>
            <a:endParaRPr b="0" lang="fr-CA" sz="1800" spc="-1" strike="noStrike">
              <a:solidFill>
                <a:srgbClr val="000000"/>
              </a:solidFill>
              <a:latin typeface="Arial"/>
            </a:endParaRPr>
          </a:p>
          <a:p>
            <a:pPr lvl="1" marL="914400" indent="-343080">
              <a:lnSpc>
                <a:spcPct val="100000"/>
              </a:lnSpc>
              <a:buClr>
                <a:srgbClr val="000000"/>
              </a:buClr>
              <a:buFont typeface="Raleway"/>
              <a:buAutoNum type="arabicParenR"/>
              <a:tabLst>
                <a:tab algn="l" pos="0"/>
              </a:tabLst>
            </a:pPr>
            <a:r>
              <a:rPr b="0" lang="en-US" sz="1800" spc="-1" strike="noStrike">
                <a:solidFill>
                  <a:srgbClr val="000000"/>
                </a:solidFill>
                <a:latin typeface="Raleway"/>
                <a:ea typeface="Raleway"/>
                <a:hlinkClick r:id="rId5"/>
              </a:rPr>
              <a:t>https://www.youtube.com/watch?v=1l744A-psG4</a:t>
            </a:r>
            <a:endParaRPr b="0" lang="fr-CA" sz="18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Allez à la section preuve de concept, vous êtes prêts.</a:t>
            </a:r>
            <a:endParaRPr b="0" lang="fr-CA" sz="1800" spc="-1" strike="noStrike">
              <a:solidFill>
                <a:srgbClr val="000000"/>
              </a:solidFill>
              <a:latin typeface="Arial"/>
            </a:endParaRPr>
          </a:p>
        </p:txBody>
      </p:sp>
      <p:sp>
        <p:nvSpPr>
          <p:cNvPr id="216" name="Google Shape;313;p 2"/>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Google Shape;311;p 1"/>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18" name="Google Shape;312;p 1"/>
          <p:cNvSpPr/>
          <p:nvPr/>
        </p:nvSpPr>
        <p:spPr>
          <a:xfrm>
            <a:off x="792360" y="1058040"/>
            <a:ext cx="11181600" cy="605628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POUR LA TECHNOLOGIE Microsoft Azure Service Bus</a:t>
            </a:r>
            <a:endParaRPr b="0" lang="fr-CA" sz="16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un échantillon de code pour votre technologie (dans une diapo séparée)</a:t>
            </a:r>
            <a:endParaRPr b="0" lang="fr-CA" sz="1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envois</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using System;</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using System.Threading.Tasks;</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using Azure.Messaging.ServiceBus;</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class Program</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 Remplacez par votre chaîne de connexion et le nom de votre file d'attente</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private const string ConnectionString = "VOTRE_CHAINE_DE_CONNEXION_AZURE";</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private const string QueueName = "ma-file-dattente";</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static async Task Main(string[] senderArgs)</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 Le client Service Bus est thread-safe et configuré pour être mis en cache et réutilisé</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await using var client = new ServiceBusClient(ConnectionString);</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 Création d'un émetteur spécifique pour la file d'attente</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ServiceBusSender sender = client.CreateSender(QueueName);</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try</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 Création du contenu du message</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string messageBody = "Bonjour ! Ceci est un message de test envoyé à Azure Service Bus.";</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ServiceBusMessage message = new ServiceBusMessage(messageBody);</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Console.WriteLine($"Envoi du message : {messageBody}");</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 Envoi effectif du message au broker</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await sender.SendMessageAsync(message);</a:t>
            </a:r>
            <a:endParaRPr b="0" lang="fr-CA" sz="800" spc="-1" strike="noStrike">
              <a:solidFill>
                <a:srgbClr val="000000"/>
              </a:solidFill>
              <a:latin typeface="Arial"/>
            </a:endParaRPr>
          </a:p>
          <a:p>
            <a:pPr>
              <a:lnSpc>
                <a:spcPct val="100000"/>
              </a:lnSpc>
              <a:tabLst>
                <a:tab algn="l" pos="0"/>
              </a:tabLst>
            </a:pP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Console.WriteLine("Message envoyé avec succès !");</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catch (Exception ex)</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Console.WriteLine($"Une erreur est survenue lors de l'envoi : {ex.Message}");</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    </a:t>
            </a:r>
            <a:r>
              <a:rPr b="0" lang="en-US" sz="800" spc="-1" strike="noStrike">
                <a:solidFill>
                  <a:srgbClr val="000000"/>
                </a:solidFill>
                <a:latin typeface="Raleway"/>
                <a:ea typeface="Raleway"/>
              </a:rPr>
              <a:t>}</a:t>
            </a:r>
            <a:endParaRPr b="0" lang="fr-CA" sz="800" spc="-1" strike="noStrike">
              <a:solidFill>
                <a:srgbClr val="000000"/>
              </a:solidFill>
              <a:latin typeface="Arial"/>
            </a:endParaRPr>
          </a:p>
          <a:p>
            <a:pPr>
              <a:lnSpc>
                <a:spcPct val="100000"/>
              </a:lnSpc>
              <a:tabLst>
                <a:tab algn="l" pos="0"/>
              </a:tabLst>
            </a:pPr>
            <a:r>
              <a:rPr b="0" lang="en-US" sz="800" spc="-1" strike="noStrike">
                <a:solidFill>
                  <a:srgbClr val="000000"/>
                </a:solidFill>
                <a:latin typeface="Raleway"/>
                <a:ea typeface="Raleway"/>
              </a:rPr>
              <a:t>}</a:t>
            </a:r>
            <a:endParaRPr b="0" lang="fr-CA" sz="800" spc="-1" strike="noStrike">
              <a:solidFill>
                <a:srgbClr val="000000"/>
              </a:solidFill>
              <a:latin typeface="Arial"/>
            </a:endParaRPr>
          </a:p>
        </p:txBody>
      </p:sp>
      <p:sp>
        <p:nvSpPr>
          <p:cNvPr id="219" name="Google Shape;313;p 1"/>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Google Shape;311;p 3"/>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SERVICE BUS</a:t>
            </a:r>
            <a:endParaRPr b="0" lang="fr-CA" sz="3600" spc="-1" strike="noStrike">
              <a:solidFill>
                <a:srgbClr val="000000"/>
              </a:solidFill>
              <a:latin typeface="Arial"/>
            </a:endParaRPr>
          </a:p>
        </p:txBody>
      </p:sp>
      <p:sp>
        <p:nvSpPr>
          <p:cNvPr id="221" name="Google Shape;312;p 3"/>
          <p:cNvSpPr/>
          <p:nvPr/>
        </p:nvSpPr>
        <p:spPr>
          <a:xfrm>
            <a:off x="792360" y="1058040"/>
            <a:ext cx="11181600" cy="698004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POUR LA TECHNOLOGIE Microsoft Azure Service Bus</a:t>
            </a:r>
            <a:endParaRPr b="0" lang="fr-CA" sz="1600" spc="-1" strike="noStrike">
              <a:solidFill>
                <a:srgbClr val="000000"/>
              </a:solidFill>
              <a:latin typeface="Arial"/>
            </a:endParaRPr>
          </a:p>
          <a:p>
            <a:pPr marL="457200" indent="-343080">
              <a:lnSpc>
                <a:spcPct val="100000"/>
              </a:lnSpc>
              <a:buClr>
                <a:srgbClr val="000000"/>
              </a:buClr>
              <a:buFont typeface="Raleway"/>
              <a:buAutoNum type="arabicPeriod"/>
              <a:tabLst>
                <a:tab algn="l" pos="0"/>
              </a:tabLst>
            </a:pPr>
            <a:r>
              <a:rPr b="0" lang="en-US" sz="1800" spc="-1" strike="noStrike">
                <a:solidFill>
                  <a:srgbClr val="000000"/>
                </a:solidFill>
                <a:latin typeface="Raleway"/>
                <a:ea typeface="Raleway"/>
              </a:rPr>
              <a:t>Donnez un échantillon de code pour votre technologie (dans une diapo séparée)</a:t>
            </a:r>
            <a:endParaRPr b="0" lang="fr-CA" sz="18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reception</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using System;</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using System.Threading.Tasks;</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using Azure.Messaging.ServiceBus;</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class Program</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Remplacez par votre chaîne de connexion et le nom de votre file d'attente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private const string ConnectionString = "VOTRE_CHAINE_DE_CONNEXION_AZURE";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private const string QueueName = "ma-file-dattente";</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static async Task Main(string[] receiverArgs)</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Initialisation du client principal</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await using var client = new ServiceBusClient(ConnectionString);</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Création du processeur pour la file d'attente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ServiceBusProcessor processor = client.CreateProcessor(QueueName, new ServiceBusProcessorOptions());</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try</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Liaison des gestionnaires d'événements pour le traitement des messages et des erreurs</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processor.ProcessMessageAsync += MessageHandler;</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processor.ProcessErrorAsync += ErrorHandler;</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Démarrage de l'écoute active de la file d'attente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await processor.StartProcessingAsync();</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Console.WriteLine("L'écoute a démarré. Appuyez sur une touche pour arrêter le récepteur...");</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Console.ReadKey();</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Arrêt propre du traitement à la demande de l'utilisateur</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Console.WriteLine("\nArrêt du processeur...");</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await processor.StopProcessingAsync();</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Console.WriteLine("Processeur arrêté.");</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catch (Exception ex)</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Console.WriteLine($"Erreur d'initialisation : {ex.Message}");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Cette méthode est appelée automatiquement à la réception de chaque nouveau message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static async Task MessageHandler(ProcessMessageEventArgs args)</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Extraction du corps du message sous forme de texte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string body = args.Message.Body.ToString();</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Console.WriteLine($"Message reçu : {body}");</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Validation du message (Acquittement / Complete)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Cela supprime définitivement le message de la file d'attente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await args.CompleteMessageAsync(args.Message);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 Cette méthode gère les erreurs de connectivité ou de traitement en arrière-plan</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static Task ErrorHandler(ProcessErrorEventArgs args)</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Console.WriteLine($"Erreur détectée dans la source '{args.ErrorSource}' : {args.Exception.Message}");</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return Task.CompletedTask;</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    </a:t>
            </a:r>
            <a:r>
              <a:rPr b="0" lang="en-US" sz="600" spc="-1" strike="noStrike">
                <a:solidFill>
                  <a:srgbClr val="000000"/>
                </a:solidFill>
                <a:latin typeface="Raleway"/>
                <a:ea typeface="Raleway"/>
              </a:rPr>
              <a:t>}</a:t>
            </a:r>
            <a:endParaRPr b="0" lang="fr-CA" sz="600" spc="-1" strike="noStrike">
              <a:solidFill>
                <a:srgbClr val="000000"/>
              </a:solidFill>
              <a:latin typeface="Arial"/>
            </a:endParaRPr>
          </a:p>
          <a:p>
            <a:pPr>
              <a:lnSpc>
                <a:spcPct val="100000"/>
              </a:lnSpc>
              <a:tabLst>
                <a:tab algn="l" pos="0"/>
              </a:tabLst>
            </a:pPr>
            <a:r>
              <a:rPr b="0" lang="en-US" sz="600" spc="-1" strike="noStrike">
                <a:solidFill>
                  <a:srgbClr val="000000"/>
                </a:solidFill>
                <a:latin typeface="Raleway"/>
                <a:ea typeface="Raleway"/>
              </a:rPr>
              <a:t>}</a:t>
            </a:r>
            <a:endParaRPr b="0" lang="fr-CA" sz="600" spc="-1" strike="noStrike">
              <a:solidFill>
                <a:srgbClr val="000000"/>
              </a:solidFill>
              <a:latin typeface="Arial"/>
            </a:endParaRPr>
          </a:p>
        </p:txBody>
      </p:sp>
      <p:sp>
        <p:nvSpPr>
          <p:cNvPr id="222" name="Google Shape;313;p 3"/>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Google Shape;319;p42"/>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224" name="Google Shape;320;p42"/>
          <p:cNvSpPr/>
          <p:nvPr/>
        </p:nvSpPr>
        <p:spPr>
          <a:xfrm>
            <a:off x="792360" y="1428480"/>
            <a:ext cx="11181600" cy="5037480"/>
          </a:xfrm>
          <a:prstGeom prst="rect">
            <a:avLst/>
          </a:prstGeom>
          <a:noFill/>
          <a:ln w="0">
            <a:noFill/>
          </a:ln>
        </p:spPr>
        <p:style>
          <a:lnRef idx="0"/>
          <a:fillRef idx="0"/>
          <a:effectRef idx="0"/>
          <a:fontRef idx="minor"/>
        </p:style>
        <p:txBody>
          <a:bodyPr lIns="90000" rIns="90000" tIns="91440" bIns="91440" anchor="t">
            <a:no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4 ) LE NIVEAU PROGRAMMEUR 👨‍💻👩‍💻👩‍💻</a:t>
            </a:r>
            <a:endParaRPr b="0" lang="fr-CA" sz="2400" spc="-1" strike="noStrike">
              <a:solidFill>
                <a:srgbClr val="000000"/>
              </a:solidFill>
              <a:latin typeface="Arial"/>
            </a:endParaRPr>
          </a:p>
          <a:p>
            <a:pPr>
              <a:lnSpc>
                <a:spcPct val="100000"/>
              </a:lnSpc>
              <a:spcBef>
                <a:spcPts val="1001"/>
              </a:spcBef>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Fournissez 5 LIENS de votre cru pour en apprendre plus sur les services BUS ?</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1"/>
              </a:rPr>
              <a:t>https://learn.microsoft.com/en-us/azure/service-bus-messaging/service-bus-messaging-overview</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2"/>
              </a:rPr>
              <a:t>https://turbo360.com/guide/azure-service-bus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3"/>
              </a:rPr>
              <a:t>https://www.ibm.com/docs/en/wisolution/wm-integration?topic=communication-microsoft-azure-service-bus</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4"/>
              </a:rPr>
              <a:t>https://medium.com/@sainitesh/what-is-azure-service-bus-how-to-process-messages-from-azure-service-bus-using-net-application-53fa3aaff935</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5"/>
              </a:rPr>
              <a:t>https://blog.miraclesoft.com/understanding-azure-service-bus-a-comprehensive-overview/</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Fournissez quelques liens sur des applications ou librairies qui vous intéressent ?</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6"/>
              </a:rPr>
              <a:t>https://learn.microsoft.com/en-us/dotnet/api/overview/azure/service-bus?view=azure-dotnet&amp;preserve-view=true</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7"/>
              </a:rPr>
              <a:t>https://learn.microsoft.com/en-us/java/api/overview/azure/service-bus?view=azure-java-stable&amp;preserve-view=true</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8"/>
              </a:rPr>
              <a:t>https://learn.microsoft.com/en-us/javascript/api/overview/azure/service-bus?view=azure-node-latest&amp;preserve-view=true</a:t>
            </a: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hlinkClick r:id="rId9"/>
              </a:rPr>
              <a:t>https://learn.microsoft.com/en-us/python/api/overview/azure/service-bus?view=azure-python&amp;preserve-view=true</a:t>
            </a: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Google Shape;325;p43"/>
          <p:cNvSpPr/>
          <p:nvPr/>
        </p:nvSpPr>
        <p:spPr>
          <a:xfrm>
            <a:off x="715320" y="284760"/>
            <a:ext cx="8502840" cy="69408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3600" spc="-1" strike="noStrike">
                <a:solidFill>
                  <a:schemeClr val="dk1"/>
                </a:solidFill>
                <a:latin typeface="Arial"/>
                <a:ea typeface="Arial"/>
              </a:rPr>
              <a:t>COMPAREZ les SERVICE BUS</a:t>
            </a:r>
            <a:endParaRPr b="0" lang="fr-CA" sz="3600" spc="-1" strike="noStrike">
              <a:solidFill>
                <a:srgbClr val="000000"/>
              </a:solidFill>
              <a:latin typeface="Arial"/>
            </a:endParaRPr>
          </a:p>
        </p:txBody>
      </p:sp>
      <p:graphicFrame>
        <p:nvGraphicFramePr>
          <p:cNvPr id="226" name="Google Shape;326;p43"/>
          <p:cNvGraphicFramePr/>
          <p:nvPr/>
        </p:nvGraphicFramePr>
        <p:xfrm>
          <a:off x="882360" y="1259280"/>
          <a:ext cx="10367640" cy="5253840"/>
        </p:xfrm>
        <a:graphic>
          <a:graphicData uri="http://schemas.openxmlformats.org/drawingml/2006/table">
            <a:tbl>
              <a:tblPr/>
              <a:tblGrid>
                <a:gridCol w="2592000"/>
                <a:gridCol w="2592000"/>
                <a:gridCol w="2592000"/>
                <a:gridCol w="2592000"/>
              </a:tblGrid>
              <a:tr h="374400">
                <a:tc>
                  <a:txBody>
                    <a:bodyPr anchor="t">
                      <a:noAutofit/>
                    </a:bodyPr>
                    <a:p>
                      <a:pPr algn="ctr">
                        <a:lnSpc>
                          <a:spcPct val="100000"/>
                        </a:lnSpc>
                        <a:tabLst>
                          <a:tab algn="l" pos="0"/>
                        </a:tabLst>
                      </a:pPr>
                      <a:r>
                        <a:rPr b="1" lang="en-US" sz="1800" spc="-1" strike="noStrike">
                          <a:solidFill>
                            <a:srgbClr val="29abe2"/>
                          </a:solidFill>
                          <a:latin typeface="Arial"/>
                          <a:ea typeface="Arial"/>
                        </a:rPr>
                        <a:t>NOM</a:t>
                      </a:r>
                      <a:endParaRPr b="0" lang="fr-CA"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4"/>
                    </a:solidFill>
                  </a:tcPr>
                </a:tc>
                <a:tc>
                  <a:txBody>
                    <a:bodyPr anchor="t">
                      <a:noAutofit/>
                    </a:bodyPr>
                    <a:p>
                      <a:pPr algn="ctr">
                        <a:lnSpc>
                          <a:spcPct val="100000"/>
                        </a:lnSpc>
                        <a:tabLst>
                          <a:tab algn="l" pos="0"/>
                        </a:tabLst>
                      </a:pPr>
                      <a:r>
                        <a:rPr b="1" lang="en-US" sz="1800" spc="-1" strike="noStrike">
                          <a:solidFill>
                            <a:srgbClr val="29abe2"/>
                          </a:solidFill>
                          <a:latin typeface="Raleway"/>
                          <a:ea typeface="Raleway"/>
                        </a:rPr>
                        <a:t>CAMEL</a:t>
                      </a:r>
                      <a:endParaRPr b="0" lang="fr-CA"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4"/>
                    </a:solidFill>
                  </a:tcPr>
                </a:tc>
                <a:tc>
                  <a:txBody>
                    <a:bodyPr anchor="t">
                      <a:noAutofit/>
                    </a:bodyPr>
                    <a:p>
                      <a:pPr algn="ctr">
                        <a:lnSpc>
                          <a:spcPct val="100000"/>
                        </a:lnSpc>
                        <a:tabLst>
                          <a:tab algn="l" pos="0"/>
                        </a:tabLst>
                      </a:pPr>
                      <a:r>
                        <a:rPr b="1" lang="en-US" sz="1800" spc="-1" strike="noStrike">
                          <a:solidFill>
                            <a:srgbClr val="29abe2"/>
                          </a:solidFill>
                          <a:latin typeface="Raleway"/>
                          <a:ea typeface="Raleway"/>
                        </a:rPr>
                        <a:t>MULE</a:t>
                      </a:r>
                      <a:endParaRPr b="0" lang="fr-CA"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4"/>
                    </a:solidFill>
                  </a:tcPr>
                </a:tc>
                <a:tc>
                  <a:txBody>
                    <a:bodyPr anchor="t">
                      <a:noAutofit/>
                    </a:bodyPr>
                    <a:p>
                      <a:pPr algn="ctr">
                        <a:lnSpc>
                          <a:spcPct val="100000"/>
                        </a:lnSpc>
                        <a:tabLst>
                          <a:tab algn="l" pos="0"/>
                        </a:tabLst>
                      </a:pPr>
                      <a:r>
                        <a:rPr b="1" lang="en-US" sz="1800" spc="-1" strike="noStrike">
                          <a:solidFill>
                            <a:srgbClr val="29abe2"/>
                          </a:solidFill>
                          <a:latin typeface="Arial"/>
                          <a:ea typeface="Arial"/>
                        </a:rPr>
                        <a:t>WSO2</a:t>
                      </a:r>
                      <a:endParaRPr b="0" lang="fr-CA"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4"/>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1</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demande peux de ressources</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gratuit</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gratuit</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2</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facile les testes</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open source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open source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3</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supporte plusieurs languages</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interface graphique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grand support d’API</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4</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gratuit</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sécuisation</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performant</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5</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open source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flexible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supporte de nombreux standard de communication web</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6</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sécurité</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permet l’echange entre l’interne et l’externe de l’entreprise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c>
                  <a:txBody>
                    <a:bodyPr anchor="ctr">
                      <a:noAutofit/>
                    </a:bodyPr>
                    <a:p>
                      <a:r>
                        <a:rPr b="0" lang="en-CA" sz="1800" spc="-1" strike="noStrike">
                          <a:solidFill>
                            <a:schemeClr val="dk1"/>
                          </a:solidFill>
                          <a:latin typeface="Arial"/>
                        </a:rPr>
                        <a:t>faible couplage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f4e6"/>
                    </a:solidFill>
                  </a:tcPr>
                </a:tc>
              </a:tr>
              <a:tr h="693000">
                <a:tc>
                  <a:txBody>
                    <a:bodyPr anchor="ctr">
                      <a:noAutofit/>
                    </a:bodyPr>
                    <a:p>
                      <a:pPr>
                        <a:lnSpc>
                          <a:spcPct val="100000"/>
                        </a:lnSpc>
                        <a:tabLst>
                          <a:tab algn="l" pos="0"/>
                        </a:tabLst>
                      </a:pPr>
                      <a:r>
                        <a:rPr b="1" lang="en-US" sz="1800" spc="-1" strike="noStrike">
                          <a:solidFill>
                            <a:schemeClr val="lt1"/>
                          </a:solidFill>
                          <a:latin typeface="Arial"/>
                          <a:ea typeface="Arial"/>
                        </a:rPr>
                        <a:t>QUALITÉ 7</a:t>
                      </a:r>
                      <a:endParaRPr b="0" lang="fr-CA" sz="1800" spc="-1" strike="noStrike">
                        <a:solidFill>
                          <a:srgbClr val="ffffff"/>
                        </a:solidFill>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2"/>
                    </a:solidFill>
                  </a:tcPr>
                </a:tc>
                <a:tc>
                  <a:txBody>
                    <a:bodyPr anchor="ctr">
                      <a:noAutofit/>
                    </a:bodyPr>
                    <a:p>
                      <a:r>
                        <a:rPr b="0" lang="en-CA" sz="1800" spc="-1" strike="noStrike">
                          <a:solidFill>
                            <a:schemeClr val="dk1"/>
                          </a:solidFill>
                          <a:latin typeface="Arial"/>
                        </a:rPr>
                        <a:t>scalable</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tout en un</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c>
                  <a:txBody>
                    <a:bodyPr anchor="ctr">
                      <a:noAutofit/>
                    </a:bodyPr>
                    <a:p>
                      <a:r>
                        <a:rPr b="0" lang="en-CA" sz="1800" spc="-1" strike="noStrike">
                          <a:solidFill>
                            <a:schemeClr val="dk1"/>
                          </a:solidFill>
                          <a:latin typeface="Arial"/>
                        </a:rPr>
                        <a:t>plusieurs outils existent pour WSO2</a:t>
                      </a:r>
                      <a:endParaRPr b="0" lang="en-CA" sz="1800" spc="-1" strike="noStrike">
                        <a:solidFill>
                          <a:schemeClr val="dk1"/>
                        </a:solidFill>
                        <a:latin typeface="Arial"/>
                        <a:ea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e8ca"/>
                    </a:solidFill>
                  </a:tcPr>
                </a:tc>
              </a:tr>
            </a:tbl>
          </a:graphicData>
        </a:graphic>
      </p:graphicFrame>
    </p:spTree>
  </p:cSld>
  <mc:AlternateContent>
    <mc:Choice Requires="p14">
      <p:transition spd="med" p14:dur="700">
        <p:fade/>
      </p:transition>
    </mc:Choice>
    <mc:Fallback>
      <p:transition spd="med">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5767560" y="1322280"/>
            <a:ext cx="6237000" cy="2982960"/>
          </a:xfrm>
          <a:prstGeom prst="rect">
            <a:avLst/>
          </a:prstGeom>
          <a:noFill/>
          <a:ln w="0">
            <a:noFill/>
          </a:ln>
        </p:spPr>
        <p:txBody>
          <a:bodyPr lIns="91440" rIns="91440" tIns="91440" bIns="91440" anchor="t">
            <a:noAutofit/>
          </a:bodyPr>
          <a:p>
            <a:pPr indent="0" algn="ctr">
              <a:lnSpc>
                <a:spcPct val="90000"/>
              </a:lnSpc>
              <a:buNone/>
              <a:tabLst>
                <a:tab algn="l" pos="0"/>
              </a:tabLst>
            </a:pPr>
            <a:r>
              <a:rPr b="1" lang="en-US" sz="5600" spc="-1" strike="noStrike">
                <a:solidFill>
                  <a:srgbClr val="bfbfbf"/>
                </a:solidFill>
                <a:latin typeface="Arial"/>
                <a:ea typeface="Arial"/>
              </a:rPr>
              <a:t>PRÉPARATION</a:t>
            </a:r>
            <a:endParaRPr b="0" lang="fr-CA" sz="5600" spc="-1" strike="noStrike">
              <a:solidFill>
                <a:srgbClr val="000000"/>
              </a:solidFill>
              <a:latin typeface="Arial"/>
            </a:endParaRPr>
          </a:p>
          <a:p>
            <a:pPr indent="0" algn="ctr">
              <a:lnSpc>
                <a:spcPct val="90000"/>
              </a:lnSpc>
              <a:buNone/>
              <a:tabLst>
                <a:tab algn="l" pos="0"/>
              </a:tabLst>
            </a:pPr>
            <a:endParaRPr b="0" lang="fr-CA" sz="1500" spc="-1" strike="noStrike">
              <a:solidFill>
                <a:srgbClr val="000000"/>
              </a:solidFill>
              <a:latin typeface="Arial"/>
            </a:endParaRPr>
          </a:p>
          <a:p>
            <a:pPr indent="0" algn="ctr">
              <a:lnSpc>
                <a:spcPct val="90000"/>
              </a:lnSpc>
              <a:buNone/>
              <a:tabLst>
                <a:tab algn="l" pos="0"/>
              </a:tabLst>
            </a:pPr>
            <a:r>
              <a:rPr b="0" lang="en-US" sz="5500" spc="-1" strike="noStrike">
                <a:solidFill>
                  <a:srgbClr val="f6b26b"/>
                </a:solidFill>
                <a:latin typeface="Lato"/>
                <a:ea typeface="Lato"/>
              </a:rPr>
              <a:t>MESSAGES</a:t>
            </a:r>
            <a:endParaRPr b="0" lang="fr-CA" sz="5500" spc="-1" strike="noStrike">
              <a:solidFill>
                <a:srgbClr val="000000"/>
              </a:solidFill>
              <a:latin typeface="Arial"/>
            </a:endParaRPr>
          </a:p>
          <a:p>
            <a:pPr indent="0" algn="ctr">
              <a:lnSpc>
                <a:spcPct val="90000"/>
              </a:lnSpc>
              <a:buNone/>
              <a:tabLst>
                <a:tab algn="l" pos="0"/>
              </a:tabLst>
            </a:pPr>
            <a:r>
              <a:rPr b="0" lang="en-US" sz="5500" spc="-1" strike="noStrike">
                <a:solidFill>
                  <a:srgbClr val="f6b26b"/>
                </a:solidFill>
                <a:latin typeface="Lato"/>
                <a:ea typeface="Lato"/>
              </a:rPr>
              <a:t>QUEUES</a:t>
            </a:r>
            <a:endParaRPr b="0" lang="fr-CA" sz="5500" spc="-1" strike="noStrike">
              <a:solidFill>
                <a:srgbClr val="000000"/>
              </a:solidFill>
              <a:latin typeface="Arial"/>
            </a:endParaRPr>
          </a:p>
        </p:txBody>
      </p:sp>
      <p:sp>
        <p:nvSpPr>
          <p:cNvPr id="145" name="Google Shape;182;p23"/>
          <p:cNvSpPr/>
          <p:nvPr/>
        </p:nvSpPr>
        <p:spPr>
          <a:xfrm>
            <a:off x="131760" y="4190760"/>
            <a:ext cx="5522400" cy="822960"/>
          </a:xfrm>
          <a:prstGeom prst="rect">
            <a:avLst/>
          </a:prstGeom>
          <a:noFill/>
          <a:ln w="0">
            <a:noFill/>
          </a:ln>
        </p:spPr>
        <p:style>
          <a:lnRef idx="0"/>
          <a:fillRef idx="0"/>
          <a:effectRef idx="0"/>
          <a:fontRef idx="minor"/>
        </p:style>
        <p:txBody>
          <a:bodyPr lIns="90000" rIns="90000" tIns="91440" bIns="91440" anchor="ctr">
            <a:noAutofit/>
          </a:bodyPr>
          <a:p>
            <a:pPr>
              <a:lnSpc>
                <a:spcPct val="90000"/>
              </a:lnSpc>
              <a:tabLst>
                <a:tab algn="l" pos="0"/>
              </a:tabLst>
            </a:pPr>
            <a:r>
              <a:rPr b="0" lang="en-US" sz="3600" spc="-1" strike="noStrike">
                <a:solidFill>
                  <a:schemeClr val="lt1"/>
                </a:solidFill>
                <a:latin typeface="Bree Serif"/>
                <a:ea typeface="Bree Serif"/>
              </a:rPr>
              <a:t>Savoir-Lire &amp; </a:t>
            </a:r>
            <a:endParaRPr b="0" lang="fr-CA" sz="3600" spc="-1" strike="noStrike">
              <a:solidFill>
                <a:srgbClr val="000000"/>
              </a:solidFill>
              <a:latin typeface="Arial"/>
            </a:endParaRPr>
          </a:p>
          <a:p>
            <a:pPr>
              <a:lnSpc>
                <a:spcPct val="90000"/>
              </a:lnSpc>
              <a:tabLst>
                <a:tab algn="l" pos="0"/>
              </a:tabLst>
            </a:pPr>
            <a:r>
              <a:rPr b="0" lang="en-US" sz="3600" spc="-1" strike="noStrike">
                <a:solidFill>
                  <a:schemeClr val="lt1"/>
                </a:solidFill>
                <a:latin typeface="Bree Serif"/>
                <a:ea typeface="Bree Serif"/>
              </a:rPr>
              <a:t>Preuves de concept</a:t>
            </a:r>
            <a:endParaRPr b="0" lang="fr-CA" sz="3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Google Shape;331;p44"/>
          <p:cNvSpPr/>
          <p:nvPr/>
        </p:nvSpPr>
        <p:spPr>
          <a:xfrm>
            <a:off x="269280" y="821520"/>
            <a:ext cx="6514560" cy="66384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4000" spc="-1" strike="noStrike">
                <a:solidFill>
                  <a:schemeClr val="dk1"/>
                </a:solidFill>
                <a:latin typeface="Arial"/>
                <a:ea typeface="Arial"/>
              </a:rPr>
              <a:t>BONNE RECHERCHE !</a:t>
            </a:r>
            <a:endParaRPr b="0" lang="fr-CA" sz="4000" spc="-1" strike="noStrike">
              <a:solidFill>
                <a:srgbClr val="000000"/>
              </a:solidFill>
              <a:latin typeface="Arial"/>
            </a:endParaRPr>
          </a:p>
        </p:txBody>
      </p:sp>
      <p:sp>
        <p:nvSpPr>
          <p:cNvPr id="228" name="Google Shape;332;p44"/>
          <p:cNvSpPr/>
          <p:nvPr/>
        </p:nvSpPr>
        <p:spPr>
          <a:xfrm>
            <a:off x="1017000" y="2564280"/>
            <a:ext cx="3867840" cy="2882160"/>
          </a:xfrm>
          <a:prstGeom prst="rect">
            <a:avLst/>
          </a:prstGeom>
          <a:noFill/>
          <a:ln w="0">
            <a:noFill/>
          </a:ln>
        </p:spPr>
        <p:style>
          <a:lnRef idx="0"/>
          <a:fillRef idx="0"/>
          <a:effectRef idx="0"/>
          <a:fontRef idx="minor"/>
        </p:style>
        <p:txBody>
          <a:bodyPr lIns="90000" rIns="90000" tIns="91440" bIns="91440" anchor="t">
            <a:noAutofit/>
          </a:bodyPr>
          <a:p>
            <a:pPr marL="228600" indent="-228600">
              <a:lnSpc>
                <a:spcPct val="90000"/>
              </a:lnSpc>
              <a:tabLst>
                <a:tab algn="l" pos="0"/>
              </a:tabLst>
            </a:pPr>
            <a:endParaRPr b="0" lang="en-CA" sz="1300" spc="-1" strike="noStrike">
              <a:solidFill>
                <a:schemeClr val="dk1"/>
              </a:solidFill>
              <a:latin typeface="Raleway"/>
              <a:ea typeface="Raleway"/>
            </a:endParaRPr>
          </a:p>
        </p:txBody>
      </p:sp>
      <p:sp>
        <p:nvSpPr>
          <p:cNvPr id="229" name="Google Shape;333;p44"/>
          <p:cNvSpPr/>
          <p:nvPr/>
        </p:nvSpPr>
        <p:spPr>
          <a:xfrm flipH="1">
            <a:off x="2622600" y="239760"/>
            <a:ext cx="9343080" cy="6617520"/>
          </a:xfrm>
          <a:prstGeom prst="rtTriangl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30" name="Google Shape;334;p44"/>
          <p:cNvSpPr/>
          <p:nvPr/>
        </p:nvSpPr>
        <p:spPr>
          <a:xfrm flipH="1">
            <a:off x="3027240" y="239760"/>
            <a:ext cx="9050760" cy="661752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31" name="Google Shape;335;p44"/>
          <p:cNvSpPr/>
          <p:nvPr/>
        </p:nvSpPr>
        <p:spPr>
          <a:xfrm flipH="1">
            <a:off x="3526200" y="0"/>
            <a:ext cx="8664480" cy="68572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32" name="Google Shape;336;p44"/>
          <p:cNvSpPr/>
          <p:nvPr/>
        </p:nvSpPr>
        <p:spPr>
          <a:xfrm>
            <a:off x="297720" y="1470240"/>
            <a:ext cx="3798720" cy="18460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r>
              <a:rPr b="0" lang="en-US" sz="1800" spc="-1" strike="noStrike">
                <a:solidFill>
                  <a:srgbClr val="f7931e"/>
                </a:solidFill>
                <a:latin typeface="Raleway"/>
                <a:ea typeface="Raleway"/>
              </a:rPr>
              <a:t>QUESTIONS dans SLACK ou par courriel ou par zoom </a:t>
            </a:r>
            <a:endParaRPr b="0" lang="fr-CA" sz="1800" spc="-1" strike="noStrike">
              <a:solidFill>
                <a:srgbClr val="000000"/>
              </a:solidFill>
              <a:latin typeface="Arial"/>
            </a:endParaRPr>
          </a:p>
          <a:p>
            <a:pPr algn="just">
              <a:lnSpc>
                <a:spcPct val="100000"/>
              </a:lnSpc>
              <a:tabLst>
                <a:tab algn="l" pos="0"/>
              </a:tabLst>
            </a:pPr>
            <a:endParaRPr b="0" lang="fr-CA" sz="1200" spc="-1" strike="noStrike">
              <a:solidFill>
                <a:srgbClr val="000000"/>
              </a:solidFill>
              <a:latin typeface="Arial"/>
            </a:endParaRPr>
          </a:p>
          <a:p>
            <a:pPr algn="just">
              <a:lnSpc>
                <a:spcPct val="100000"/>
              </a:lnSpc>
              <a:tabLst>
                <a:tab algn="l" pos="0"/>
              </a:tabLst>
            </a:pPr>
            <a:r>
              <a:rPr b="0" lang="en-US" sz="1800" spc="-1" strike="noStrike" u="sng">
                <a:solidFill>
                  <a:schemeClr val="hlink"/>
                </a:solidFill>
                <a:uFillTx/>
                <a:latin typeface="Raleway"/>
                <a:ea typeface="Raleway"/>
                <a:hlinkClick r:id="rId1"/>
              </a:rPr>
              <a:t>nadineducegep@gmail.com</a:t>
            </a:r>
            <a:r>
              <a:rPr b="0" lang="en-US" sz="1800" spc="-1" strike="noStrike">
                <a:solidFill>
                  <a:schemeClr val="dk1"/>
                </a:solidFill>
                <a:latin typeface="Raleway"/>
                <a:ea typeface="Raleway"/>
              </a:rPr>
              <a:t> </a:t>
            </a:r>
            <a:endParaRPr b="0" lang="fr-CA" sz="1800" spc="-1" strike="noStrike">
              <a:solidFill>
                <a:srgbClr val="000000"/>
              </a:solidFill>
              <a:latin typeface="Arial"/>
            </a:endParaRPr>
          </a:p>
          <a:p>
            <a:pPr algn="just">
              <a:lnSpc>
                <a:spcPct val="100000"/>
              </a:lnSpc>
              <a:tabLst>
                <a:tab algn="l" pos="0"/>
              </a:tabLst>
            </a:pPr>
            <a:endParaRPr b="0" lang="fr-CA" sz="1200" spc="-1" strike="noStrike">
              <a:solidFill>
                <a:srgbClr val="000000"/>
              </a:solidFill>
              <a:latin typeface="Arial"/>
            </a:endParaRPr>
          </a:p>
        </p:txBody>
      </p:sp>
      <p:sp>
        <p:nvSpPr>
          <p:cNvPr id="233" name="Google Shape;337;p44"/>
          <p:cNvSpPr/>
          <p:nvPr/>
        </p:nvSpPr>
        <p:spPr>
          <a:xfrm>
            <a:off x="5876640" y="6334920"/>
            <a:ext cx="6314760" cy="522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endParaRPr b="0" lang="en-CA" sz="1400" spc="-1" strike="noStrike">
              <a:solidFill>
                <a:srgbClr val="000000"/>
              </a:solidFill>
              <a:latin typeface="Arial"/>
              <a:ea typeface="Arial"/>
            </a:endParaRPr>
          </a:p>
        </p:txBody>
      </p:sp>
    </p:spTree>
  </p:cSld>
  <mc:AlternateContent>
    <mc:Choice Requires="p14">
      <p:transition spd="med" p14:dur="700">
        <p:fade/>
      </p:transition>
    </mc:Choice>
    <mc:Fallback>
      <p:transition spd="med">
        <p:fade/>
      </p:transition>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p:nvPr>
        </p:nvSpPr>
        <p:spPr>
          <a:xfrm>
            <a:off x="2967480" y="2882520"/>
            <a:ext cx="6256080" cy="1092600"/>
          </a:xfrm>
          <a:prstGeom prst="rect">
            <a:avLst/>
          </a:prstGeom>
          <a:noFill/>
          <a:ln w="0">
            <a:noFill/>
          </a:ln>
        </p:spPr>
        <p:txBody>
          <a:bodyPr lIns="91440" rIns="91440" tIns="91440" bIns="91440" anchor="ctr">
            <a:noAutofit/>
          </a:bodyPr>
          <a:p>
            <a:pPr indent="0" algn="ctr">
              <a:lnSpc>
                <a:spcPct val="80000"/>
              </a:lnSpc>
              <a:buNone/>
              <a:tabLst>
                <a:tab algn="l" pos="0"/>
              </a:tabLst>
            </a:pPr>
            <a:r>
              <a:rPr b="1" i="1" lang="en-US" sz="2380" spc="-1" strike="noStrike">
                <a:solidFill>
                  <a:schemeClr val="dk1"/>
                </a:solidFill>
                <a:latin typeface="Raleway"/>
                <a:ea typeface="Raleway"/>
              </a:rPr>
              <a:t>Une preuve de concept, c'est l'exemple le plus petit que l'on peut faire d'une technologie pour prouver qu'elle fonctionne dans notre environnement.</a:t>
            </a:r>
            <a:endParaRPr b="0" lang="fr-CA" sz="2380" spc="-1" strike="noStrike">
              <a:solidFill>
                <a:srgbClr val="000000"/>
              </a:solidFill>
              <a:latin typeface="Arial"/>
            </a:endParaRPr>
          </a:p>
        </p:txBody>
      </p:sp>
      <p:pic>
        <p:nvPicPr>
          <p:cNvPr id="235" name="Google Shape;343;p45" descr=""/>
          <p:cNvPicPr/>
          <p:nvPr/>
        </p:nvPicPr>
        <p:blipFill>
          <a:blip r:embed="rId1"/>
          <a:srcRect l="33835" t="61310" r="34580" b="22222"/>
          <a:stretch/>
        </p:blipFill>
        <p:spPr>
          <a:xfrm>
            <a:off x="10553040" y="194760"/>
            <a:ext cx="1483200" cy="1048680"/>
          </a:xfrm>
          <a:prstGeom prst="rect">
            <a:avLst/>
          </a:prstGeom>
          <a:ln w="0">
            <a:noFill/>
          </a:ln>
        </p:spPr>
      </p:pic>
      <p:pic>
        <p:nvPicPr>
          <p:cNvPr id="236" name="Google Shape;344;p45" descr=""/>
          <p:cNvPicPr/>
          <p:nvPr/>
        </p:nvPicPr>
        <p:blipFill>
          <a:blip r:embed="rId2"/>
          <a:srcRect l="35428" t="21872" r="35536" b="60494"/>
          <a:stretch/>
        </p:blipFill>
        <p:spPr>
          <a:xfrm>
            <a:off x="0" y="5733720"/>
            <a:ext cx="1363320" cy="1123560"/>
          </a:xfrm>
          <a:prstGeom prst="rect">
            <a:avLst/>
          </a:prstGeom>
          <a:ln w="0">
            <a:noFill/>
          </a:ln>
        </p:spPr>
      </p:pic>
      <p:sp>
        <p:nvSpPr>
          <p:cNvPr id="237" name="PlaceHolder 2"/>
          <p:cNvSpPr>
            <a:spLocks noGrp="1"/>
          </p:cNvSpPr>
          <p:nvPr>
            <p:ph type="title"/>
          </p:nvPr>
        </p:nvSpPr>
        <p:spPr>
          <a:xfrm>
            <a:off x="2724840" y="764640"/>
            <a:ext cx="6237000" cy="1612080"/>
          </a:xfrm>
          <a:prstGeom prst="rect">
            <a:avLst/>
          </a:prstGeom>
          <a:noFill/>
          <a:ln w="0">
            <a:noFill/>
          </a:ln>
        </p:spPr>
        <p:txBody>
          <a:bodyPr lIns="91440" rIns="91440" tIns="91440" bIns="91440" anchor="t">
            <a:noAutofit/>
          </a:bodyPr>
          <a:p>
            <a:pPr indent="0" algn="ctr">
              <a:lnSpc>
                <a:spcPct val="90000"/>
              </a:lnSpc>
              <a:buNone/>
              <a:tabLst>
                <a:tab algn="l" pos="0"/>
              </a:tabLst>
            </a:pPr>
            <a:r>
              <a:rPr b="1" lang="en-US" sz="5600" spc="-1" strike="noStrike">
                <a:solidFill>
                  <a:srgbClr val="bfbfbf"/>
                </a:solidFill>
                <a:latin typeface="Arial"/>
                <a:ea typeface="Arial"/>
              </a:rPr>
              <a:t>PREUVE de concept</a:t>
            </a:r>
            <a:endParaRPr b="0" lang="fr-CA" sz="5600" spc="-1" strike="noStrike">
              <a:solidFill>
                <a:srgbClr val="000000"/>
              </a:solidFill>
              <a:latin typeface="Arial"/>
            </a:endParaRPr>
          </a:p>
        </p:txBody>
      </p:sp>
      <p:sp>
        <p:nvSpPr>
          <p:cNvPr id="238" name="Google Shape;346;p45"/>
          <p:cNvSpPr/>
          <p:nvPr/>
        </p:nvSpPr>
        <p:spPr>
          <a:xfrm>
            <a:off x="1721880" y="4334040"/>
            <a:ext cx="2142000" cy="1672200"/>
          </a:xfrm>
          <a:prstGeom prst="wedgeEllipseCallout">
            <a:avLst>
              <a:gd name="adj1" fmla="val 59884"/>
              <a:gd name="adj2" fmla="val -63385"/>
            </a:avLst>
          </a:prstGeom>
          <a:solidFill>
            <a:schemeClr val="lt2"/>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Cela valide que notre environnement est bien installé</a:t>
            </a:r>
            <a:endParaRPr b="0" lang="fr-CA" sz="1400" spc="-1" strike="noStrike">
              <a:solidFill>
                <a:srgbClr val="000000"/>
              </a:solidFill>
              <a:latin typeface="Arial"/>
            </a:endParaRPr>
          </a:p>
        </p:txBody>
      </p:sp>
      <p:sp>
        <p:nvSpPr>
          <p:cNvPr id="239" name="Google Shape;347;p45"/>
          <p:cNvSpPr/>
          <p:nvPr/>
        </p:nvSpPr>
        <p:spPr>
          <a:xfrm>
            <a:off x="7979040" y="4437360"/>
            <a:ext cx="2142000" cy="1672200"/>
          </a:xfrm>
          <a:prstGeom prst="wedgeEllipseCallout">
            <a:avLst>
              <a:gd name="adj1" fmla="val -48894"/>
              <a:gd name="adj2" fmla="val -68469"/>
            </a:avLst>
          </a:prstGeom>
          <a:solidFill>
            <a:schemeClr val="lt2"/>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Cela permet de comparer des technologies et choisir.</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Google Shape;352;p46"/>
          <p:cNvSpPr/>
          <p:nvPr/>
        </p:nvSpPr>
        <p:spPr>
          <a:xfrm>
            <a:off x="715320" y="284760"/>
            <a:ext cx="1001844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PREUVE DE CONCEPT - MESSAGE BUS</a:t>
            </a:r>
            <a:endParaRPr b="0" lang="fr-CA" sz="3600" spc="-1" strike="noStrike">
              <a:solidFill>
                <a:srgbClr val="000000"/>
              </a:solidFill>
              <a:latin typeface="Arial"/>
            </a:endParaRPr>
          </a:p>
        </p:txBody>
      </p:sp>
      <p:sp>
        <p:nvSpPr>
          <p:cNvPr id="241" name="Google Shape;353;p46"/>
          <p:cNvSpPr/>
          <p:nvPr/>
        </p:nvSpPr>
        <p:spPr>
          <a:xfrm>
            <a:off x="792360" y="1428480"/>
            <a:ext cx="11181600" cy="555912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0" lang="en-US" sz="1900" spc="-1" strike="noStrike">
                <a:solidFill>
                  <a:srgbClr val="000000"/>
                </a:solidFill>
                <a:highlight>
                  <a:srgbClr val="ffffff"/>
                </a:highlight>
                <a:latin typeface="Raleway"/>
                <a:ea typeface="Raleway"/>
              </a:rPr>
              <a:t>CHAQUE participant fait la preuve de concept de 1 des 3 technologies et aide ses camarades de son équipe.  La preuve de concept se réalise dans un langage approuvé (Java, JS, à valider.).  </a:t>
            </a:r>
            <a:endParaRPr b="0" lang="fr-CA" sz="19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0" lang="en-US" sz="1400" spc="-1" strike="noStrike">
                <a:solidFill>
                  <a:srgbClr val="000000"/>
                </a:solidFill>
                <a:latin typeface="Raleway"/>
                <a:ea typeface="Raleway"/>
              </a:rPr>
              <a:t>La preuve de concept est d'avoir deux instances de logiciels séparées : AppAmi et AppVoyageur</a:t>
            </a:r>
            <a:endParaRPr b="0" lang="fr-CA" sz="14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0" lang="en-US" sz="1400" spc="-1" strike="noStrike">
                <a:solidFill>
                  <a:srgbClr val="000000"/>
                </a:solidFill>
                <a:latin typeface="Raleway"/>
                <a:ea typeface="Raleway"/>
              </a:rPr>
              <a:t>Le protocole à programmer est le suivant : </a:t>
            </a:r>
            <a:endParaRPr b="0" lang="fr-CA" sz="14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1" lang="en-US" sz="1800" spc="-1" strike="noStrike">
                <a:solidFill>
                  <a:srgbClr val="000000"/>
                </a:solidFill>
                <a:latin typeface="Raleway"/>
                <a:ea typeface="Raleway"/>
              </a:rPr>
              <a:t>1 ) AppAmi envoie "Qui est là" à AppVoyageur</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r>
              <a:rPr b="1" lang="en-US" sz="1800" spc="-1" strike="noStrike">
                <a:solidFill>
                  <a:srgbClr val="000000"/>
                </a:solidFill>
                <a:latin typeface="Raleway"/>
                <a:ea typeface="Raleway"/>
              </a:rPr>
              <a:t>2) AppVoyageur envoie "Present" à AppAmi</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r>
              <a:rPr b="1" lang="en-US" sz="1800" spc="-1" strike="noStrike">
                <a:solidFill>
                  <a:srgbClr val="000000"/>
                </a:solidFill>
                <a:latin typeface="Raleway"/>
                <a:ea typeface="Raleway"/>
              </a:rPr>
              <a:t>Si possible dans cet ordre.  </a:t>
            </a:r>
            <a:endParaRPr b="0" lang="fr-CA" sz="1800" spc="-1" strike="noStrike">
              <a:solidFill>
                <a:srgbClr val="000000"/>
              </a:solidFill>
              <a:latin typeface="Arial"/>
            </a:endParaRPr>
          </a:p>
          <a:p>
            <a:pPr>
              <a:lnSpc>
                <a:spcPct val="100000"/>
              </a:lnSpc>
              <a:tabLst>
                <a:tab algn="l" pos="0"/>
              </a:tabLst>
            </a:pPr>
            <a:r>
              <a:rPr b="1" lang="en-US" sz="1800" spc="-1" strike="noStrike">
                <a:solidFill>
                  <a:srgbClr val="000000"/>
                </a:solidFill>
                <a:latin typeface="Raleway"/>
                <a:ea typeface="Raleway"/>
              </a:rPr>
              <a:t>Vous pouvez tester d'autres comportements selon les capacités et limitations de votre librairie.</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r>
              <a:rPr b="1" lang="en-US" sz="1800" spc="-1" strike="noStrike">
                <a:solidFill>
                  <a:srgbClr val="000000"/>
                </a:solidFill>
                <a:latin typeface="Raleway"/>
                <a:ea typeface="Raleway"/>
              </a:rPr>
              <a:t>=&gt; Donnez le lien vers votre code de preuve de concept (Github public ou zip dans un drive)</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RABBIT MQ : </a:t>
            </a:r>
            <a:r>
              <a:rPr b="1" lang="en-US" sz="1800" spc="-1" strike="noStrike">
                <a:solidFill>
                  <a:srgbClr val="000000"/>
                </a:solidFill>
                <a:highlight>
                  <a:srgbClr val="ea9999"/>
                </a:highlight>
                <a:latin typeface="Raleway"/>
                <a:ea typeface="Raleway"/>
              </a:rPr>
              <a:t> .                                                                                                                               .                                                                                                                                      </a:t>
            </a: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ACTIVE MQ :</a:t>
            </a:r>
            <a:r>
              <a:rPr b="1" lang="en-US" sz="1800" spc="-1" strike="noStrike">
                <a:solidFill>
                  <a:schemeClr val="dk1"/>
                </a:solidFill>
                <a:highlight>
                  <a:srgbClr val="ea9999"/>
                </a:highlight>
                <a:latin typeface="Raleway"/>
                <a:ea typeface="Raleway"/>
              </a:rPr>
              <a:t> .                                                                                                                               .</a:t>
            </a: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ZERO MQ : </a:t>
            </a:r>
            <a:r>
              <a:rPr b="1" lang="en-US" sz="1800" spc="-1" strike="noStrike">
                <a:solidFill>
                  <a:schemeClr val="dk1"/>
                </a:solidFill>
                <a:highlight>
                  <a:srgbClr val="ea9999"/>
                </a:highlight>
                <a:latin typeface="Raleway"/>
                <a:ea typeface="Raleway"/>
              </a:rPr>
              <a:t> .                                                                                                                               .</a:t>
            </a:r>
            <a:endParaRPr b="0" lang="fr-CA" sz="18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Google Shape;358;p47"/>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sngStrike">
                <a:solidFill>
                  <a:schemeClr val="dk1"/>
                </a:solidFill>
                <a:latin typeface="Arial"/>
                <a:ea typeface="Arial"/>
              </a:rPr>
              <a:t>PREUVE DE CONCEPT - CAMEL</a:t>
            </a:r>
            <a:endParaRPr b="0" lang="fr-CA" sz="3600" spc="-1" strike="noStrike">
              <a:solidFill>
                <a:srgbClr val="000000"/>
              </a:solidFill>
              <a:latin typeface="Arial"/>
            </a:endParaRPr>
          </a:p>
        </p:txBody>
      </p:sp>
      <p:sp>
        <p:nvSpPr>
          <p:cNvPr id="243" name="Google Shape;359;p47"/>
          <p:cNvSpPr/>
          <p:nvPr/>
        </p:nvSpPr>
        <p:spPr>
          <a:xfrm>
            <a:off x="792360" y="1428480"/>
            <a:ext cx="11181600" cy="5163120"/>
          </a:xfrm>
          <a:prstGeom prst="rect">
            <a:avLst/>
          </a:prstGeom>
          <a:noFill/>
          <a:ln w="0">
            <a:noFill/>
          </a:ln>
        </p:spPr>
        <p:style>
          <a:lnRef idx="0"/>
          <a:fillRef idx="0"/>
          <a:effectRef idx="0"/>
          <a:fontRef idx="minor"/>
        </p:style>
        <p:txBody>
          <a:bodyPr lIns="90000" rIns="90000" tIns="91440" bIns="91440" anchor="t">
            <a:spAutoFit/>
          </a:bodyPr>
          <a:p>
            <a:pPr>
              <a:lnSpc>
                <a:spcPct val="100000"/>
              </a:lnSpc>
              <a:tabLst>
                <a:tab algn="l" pos="0"/>
              </a:tabLst>
            </a:pPr>
            <a:r>
              <a:rPr b="0" lang="en-US" sz="1900" spc="-1" strike="sngStrike">
                <a:solidFill>
                  <a:srgbClr val="000000"/>
                </a:solidFill>
                <a:highlight>
                  <a:srgbClr val="ffffff"/>
                </a:highlight>
                <a:latin typeface="Raleway"/>
                <a:ea typeface="Raleway"/>
              </a:rPr>
              <a:t>CHAQUE participant fait la preuve de concept de 1 route camel différente.  Vous pouvez travailler dans le même projet ou faire un projet par personne.</a:t>
            </a:r>
            <a:endParaRPr b="0" lang="fr-CA" sz="19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0" lang="en-US" sz="1400" spc="-1" strike="sngStrike">
                <a:solidFill>
                  <a:srgbClr val="000000"/>
                </a:solidFill>
                <a:latin typeface="Raleway"/>
                <a:ea typeface="Raleway"/>
              </a:rPr>
              <a:t>La preuve de concept est de partir de l'exemple distribué en classe et d'implémenter une route différente utilisant un différent component ou type de endpoint.</a:t>
            </a:r>
            <a:endParaRPr b="0" lang="fr-CA" sz="14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a:lnSpc>
                <a:spcPct val="100000"/>
              </a:lnSpc>
              <a:tabLst>
                <a:tab algn="l" pos="0"/>
              </a:tabLst>
            </a:pPr>
            <a:r>
              <a:rPr b="0" lang="en-US" sz="1400" spc="-1" strike="sngStrike">
                <a:solidFill>
                  <a:srgbClr val="000000"/>
                </a:solidFill>
                <a:latin typeface="Raleway"/>
                <a:ea typeface="Raleway"/>
              </a:rPr>
              <a:t>L'objectif est de diversifier nos points de communications possibles pour le jour du DevCamp.  Voici des points de contact intéressants.</a:t>
            </a:r>
            <a:endParaRPr b="0" lang="fr-CA" sz="14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sngStrike">
                <a:solidFill>
                  <a:srgbClr val="000000"/>
                </a:solidFill>
                <a:latin typeface="Raleway"/>
                <a:ea typeface="Raleway"/>
              </a:rPr>
              <a:t>Les fichiers dans un répertoire</a:t>
            </a:r>
            <a:endParaRPr b="0" lang="fr-CA" sz="18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sngStrike">
                <a:solidFill>
                  <a:srgbClr val="000000"/>
                </a:solidFill>
                <a:latin typeface="Raleway"/>
                <a:ea typeface="Raleway"/>
              </a:rPr>
              <a:t>Une base de données</a:t>
            </a:r>
            <a:endParaRPr b="0" lang="fr-CA" sz="18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sngStrike">
                <a:solidFill>
                  <a:srgbClr val="000000"/>
                </a:solidFill>
                <a:latin typeface="Raleway"/>
                <a:ea typeface="Raleway"/>
              </a:rPr>
              <a:t>Un service de données</a:t>
            </a:r>
            <a:endParaRPr b="0" lang="fr-CA" sz="18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sngStrike">
                <a:solidFill>
                  <a:srgbClr val="000000"/>
                </a:solidFill>
                <a:latin typeface="Raleway"/>
                <a:ea typeface="Raleway"/>
              </a:rPr>
              <a:t>Une queue de message externe</a:t>
            </a: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00000"/>
              </a:lnSpc>
              <a:tabLst>
                <a:tab algn="l" pos="0"/>
              </a:tabLst>
            </a:pP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ROUTE 1 : </a:t>
            </a:r>
            <a:r>
              <a:rPr b="1" lang="en-US" sz="1800" spc="-1" strike="noStrike">
                <a:solidFill>
                  <a:srgbClr val="000000"/>
                </a:solidFill>
                <a:highlight>
                  <a:srgbClr val="ea9999"/>
                </a:highlight>
                <a:latin typeface="Raleway"/>
                <a:ea typeface="Raleway"/>
              </a:rPr>
              <a:t> .                                                                                                                               .                                                                                                                                      </a:t>
            </a: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ROUTE 2 :</a:t>
            </a:r>
            <a:r>
              <a:rPr b="1" lang="en-US" sz="1800" spc="-1" strike="noStrike">
                <a:solidFill>
                  <a:schemeClr val="dk1"/>
                </a:solidFill>
                <a:highlight>
                  <a:srgbClr val="ea9999"/>
                </a:highlight>
                <a:latin typeface="Raleway"/>
                <a:ea typeface="Raleway"/>
              </a:rPr>
              <a:t> .                                                                                                                               .</a:t>
            </a:r>
            <a:endParaRPr b="0" lang="fr-CA" sz="1800" spc="-1" strike="noStrike">
              <a:solidFill>
                <a:srgbClr val="000000"/>
              </a:solidFill>
              <a:latin typeface="Arial"/>
            </a:endParaRPr>
          </a:p>
          <a:p>
            <a:pPr>
              <a:lnSpc>
                <a:spcPct val="115000"/>
              </a:lnSpc>
              <a:tabLst>
                <a:tab algn="l" pos="0"/>
              </a:tabLst>
            </a:pPr>
            <a:r>
              <a:rPr b="1" lang="en-US" sz="1800" spc="-1" strike="noStrike">
                <a:solidFill>
                  <a:srgbClr val="000000"/>
                </a:solidFill>
                <a:highlight>
                  <a:srgbClr val="ffffff"/>
                </a:highlight>
                <a:latin typeface="Raleway"/>
                <a:ea typeface="Raleway"/>
              </a:rPr>
              <a:t>LIEN ROUTE 3 : </a:t>
            </a:r>
            <a:r>
              <a:rPr b="1" lang="en-US" sz="1800" spc="-1" strike="noStrike">
                <a:solidFill>
                  <a:schemeClr val="dk1"/>
                </a:solidFill>
                <a:highlight>
                  <a:srgbClr val="ea9999"/>
                </a:highlight>
                <a:latin typeface="Raleway"/>
                <a:ea typeface="Raleway"/>
              </a:rPr>
              <a:t> .                                                                                                                               .</a:t>
            </a:r>
            <a:endParaRPr b="0" lang="fr-CA" sz="1800" spc="-1" strike="noStrike">
              <a:solidFill>
                <a:srgbClr val="000000"/>
              </a:solidFill>
              <a:latin typeface="Arial"/>
            </a:endParaRPr>
          </a:p>
        </p:txBody>
      </p:sp>
      <p:sp>
        <p:nvSpPr>
          <p:cNvPr id="244" name="Google Shape;360;p47"/>
          <p:cNvSpPr/>
          <p:nvPr/>
        </p:nvSpPr>
        <p:spPr>
          <a:xfrm>
            <a:off x="5316480" y="3410280"/>
            <a:ext cx="6505200" cy="1493280"/>
          </a:xfrm>
          <a:prstGeom prst="rect">
            <a:avLst/>
          </a:prstGeom>
          <a:solidFill>
            <a:srgbClr val="f3f3f3"/>
          </a:solidFill>
          <a:ln w="0">
            <a:noFill/>
          </a:ln>
        </p:spPr>
        <p:style>
          <a:lnRef idx="0"/>
          <a:fillRef idx="0"/>
          <a:effectRef idx="0"/>
          <a:fontRef idx="minor"/>
        </p:style>
        <p:txBody>
          <a:bodyPr lIns="90000" rIns="90000" tIns="91440" bIns="91440" anchor="t">
            <a:spAutoFit/>
          </a:bodyPr>
          <a:p>
            <a:pPr>
              <a:lnSpc>
                <a:spcPct val="100000"/>
              </a:lnSpc>
              <a:tabLst>
                <a:tab algn="l" pos="0"/>
              </a:tabLst>
            </a:pPr>
            <a:r>
              <a:rPr b="1" lang="en-US" sz="1800" spc="-1" strike="noStrike">
                <a:solidFill>
                  <a:schemeClr val="dk1"/>
                </a:solidFill>
                <a:latin typeface="Raleway"/>
                <a:ea typeface="Raleway"/>
              </a:rPr>
              <a:t>Assurez-vous d'inclure ces chemins dans vos tests : </a:t>
            </a:r>
            <a:endParaRPr b="0" lang="fr-CA" sz="18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noStrike">
                <a:solidFill>
                  <a:schemeClr val="dk1"/>
                </a:solidFill>
                <a:latin typeface="Raleway"/>
                <a:ea typeface="Raleway"/>
              </a:rPr>
              <a:t>Un formatage de string (variable imprimée dans %s)</a:t>
            </a:r>
            <a:endParaRPr b="0" lang="fr-CA" sz="1800" spc="-1" strike="noStrike">
              <a:solidFill>
                <a:srgbClr val="000000"/>
              </a:solidFill>
              <a:latin typeface="Arial"/>
            </a:endParaRPr>
          </a:p>
          <a:p>
            <a:pPr marL="457200" indent="-343080">
              <a:lnSpc>
                <a:spcPct val="100000"/>
              </a:lnSpc>
              <a:buClr>
                <a:srgbClr val="000000"/>
              </a:buClr>
              <a:buFont typeface="Raleway"/>
              <a:buChar char="★"/>
              <a:tabLst>
                <a:tab algn="l" pos="0"/>
              </a:tabLst>
            </a:pPr>
            <a:r>
              <a:rPr b="1" lang="en-US" sz="1800" spc="-1" strike="noStrike">
                <a:solidFill>
                  <a:schemeClr val="dk1"/>
                </a:solidFill>
                <a:latin typeface="Raleway"/>
                <a:ea typeface="Raleway"/>
              </a:rPr>
              <a:t>Un chemin xpath dans un contenu xml</a:t>
            </a:r>
            <a:endParaRPr b="0" lang="fr-CA" sz="1800" spc="-1" strike="noStrike">
              <a:solidFill>
                <a:srgbClr val="000000"/>
              </a:solidFill>
              <a:latin typeface="Arial"/>
            </a:endParaRPr>
          </a:p>
          <a:p>
            <a:pPr>
              <a:lnSpc>
                <a:spcPct val="100000"/>
              </a:lnSpc>
              <a:tabLst>
                <a:tab algn="l" pos="0"/>
              </a:tabLst>
            </a:pP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Google Shape;365;p48"/>
          <p:cNvSpPr/>
          <p:nvPr/>
        </p:nvSpPr>
        <p:spPr>
          <a:xfrm>
            <a:off x="269280" y="821520"/>
            <a:ext cx="6514560" cy="66384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4000" spc="-1" strike="noStrike">
                <a:solidFill>
                  <a:schemeClr val="dk1"/>
                </a:solidFill>
                <a:latin typeface="Arial"/>
                <a:ea typeface="Arial"/>
              </a:rPr>
              <a:t>BONNE RECHERCHE !</a:t>
            </a:r>
            <a:endParaRPr b="0" lang="fr-CA" sz="4000" spc="-1" strike="noStrike">
              <a:solidFill>
                <a:srgbClr val="000000"/>
              </a:solidFill>
              <a:latin typeface="Arial"/>
            </a:endParaRPr>
          </a:p>
        </p:txBody>
      </p:sp>
      <p:sp>
        <p:nvSpPr>
          <p:cNvPr id="246" name="Google Shape;366;p48"/>
          <p:cNvSpPr/>
          <p:nvPr/>
        </p:nvSpPr>
        <p:spPr>
          <a:xfrm>
            <a:off x="1017000" y="2564280"/>
            <a:ext cx="3867840" cy="2882160"/>
          </a:xfrm>
          <a:prstGeom prst="rect">
            <a:avLst/>
          </a:prstGeom>
          <a:noFill/>
          <a:ln w="0">
            <a:noFill/>
          </a:ln>
        </p:spPr>
        <p:style>
          <a:lnRef idx="0"/>
          <a:fillRef idx="0"/>
          <a:effectRef idx="0"/>
          <a:fontRef idx="minor"/>
        </p:style>
        <p:txBody>
          <a:bodyPr lIns="90000" rIns="90000" tIns="91440" bIns="91440" anchor="t">
            <a:noAutofit/>
          </a:bodyPr>
          <a:p>
            <a:pPr marL="228600" indent="-228600">
              <a:lnSpc>
                <a:spcPct val="90000"/>
              </a:lnSpc>
              <a:tabLst>
                <a:tab algn="l" pos="0"/>
              </a:tabLst>
            </a:pPr>
            <a:endParaRPr b="0" lang="en-CA" sz="1300" spc="-1" strike="noStrike">
              <a:solidFill>
                <a:schemeClr val="dk1"/>
              </a:solidFill>
              <a:latin typeface="Raleway"/>
              <a:ea typeface="Raleway"/>
            </a:endParaRPr>
          </a:p>
        </p:txBody>
      </p:sp>
      <p:sp>
        <p:nvSpPr>
          <p:cNvPr id="247" name="Google Shape;367;p48"/>
          <p:cNvSpPr/>
          <p:nvPr/>
        </p:nvSpPr>
        <p:spPr>
          <a:xfrm flipH="1">
            <a:off x="2622600" y="239760"/>
            <a:ext cx="9343080" cy="6617520"/>
          </a:xfrm>
          <a:prstGeom prst="rtTriangl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48" name="Google Shape;368;p48"/>
          <p:cNvSpPr/>
          <p:nvPr/>
        </p:nvSpPr>
        <p:spPr>
          <a:xfrm flipH="1">
            <a:off x="3027240" y="239760"/>
            <a:ext cx="9050760" cy="661752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49" name="Google Shape;369;p48"/>
          <p:cNvSpPr/>
          <p:nvPr/>
        </p:nvSpPr>
        <p:spPr>
          <a:xfrm flipH="1">
            <a:off x="3526200" y="0"/>
            <a:ext cx="8664120" cy="68572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250" name="Google Shape;370;p48"/>
          <p:cNvSpPr/>
          <p:nvPr/>
        </p:nvSpPr>
        <p:spPr>
          <a:xfrm>
            <a:off x="297720" y="1470240"/>
            <a:ext cx="3798720" cy="18460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r>
              <a:rPr b="0" lang="en-US" sz="1800" spc="-1" strike="noStrike">
                <a:solidFill>
                  <a:srgbClr val="f7931e"/>
                </a:solidFill>
                <a:latin typeface="Raleway"/>
                <a:ea typeface="Raleway"/>
              </a:rPr>
              <a:t>QUESTIONS dans SLACK ou par courriel ou par zoom </a:t>
            </a:r>
            <a:endParaRPr b="0" lang="fr-CA" sz="1800" spc="-1" strike="noStrike">
              <a:solidFill>
                <a:srgbClr val="000000"/>
              </a:solidFill>
              <a:latin typeface="Arial"/>
            </a:endParaRPr>
          </a:p>
          <a:p>
            <a:pPr algn="just">
              <a:lnSpc>
                <a:spcPct val="100000"/>
              </a:lnSpc>
              <a:tabLst>
                <a:tab algn="l" pos="0"/>
              </a:tabLst>
            </a:pPr>
            <a:endParaRPr b="0" lang="fr-CA" sz="1200" spc="-1" strike="noStrike">
              <a:solidFill>
                <a:srgbClr val="000000"/>
              </a:solidFill>
              <a:latin typeface="Arial"/>
            </a:endParaRPr>
          </a:p>
          <a:p>
            <a:pPr algn="just">
              <a:lnSpc>
                <a:spcPct val="100000"/>
              </a:lnSpc>
              <a:tabLst>
                <a:tab algn="l" pos="0"/>
              </a:tabLst>
            </a:pPr>
            <a:r>
              <a:rPr b="0" lang="en-US" sz="1800" spc="-1" strike="noStrike" u="sng">
                <a:solidFill>
                  <a:schemeClr val="hlink"/>
                </a:solidFill>
                <a:uFillTx/>
                <a:latin typeface="Raleway"/>
                <a:ea typeface="Raleway"/>
                <a:hlinkClick r:id="rId1"/>
              </a:rPr>
              <a:t>nadineducegep@gmail.com</a:t>
            </a:r>
            <a:r>
              <a:rPr b="0" lang="en-US" sz="1800" spc="-1" strike="noStrike">
                <a:solidFill>
                  <a:schemeClr val="dk1"/>
                </a:solidFill>
                <a:latin typeface="Raleway"/>
                <a:ea typeface="Raleway"/>
              </a:rPr>
              <a:t> </a:t>
            </a:r>
            <a:endParaRPr b="0" lang="fr-CA" sz="1800" spc="-1" strike="noStrike">
              <a:solidFill>
                <a:srgbClr val="000000"/>
              </a:solidFill>
              <a:latin typeface="Arial"/>
            </a:endParaRPr>
          </a:p>
          <a:p>
            <a:pPr algn="just">
              <a:lnSpc>
                <a:spcPct val="100000"/>
              </a:lnSpc>
              <a:tabLst>
                <a:tab algn="l" pos="0"/>
              </a:tabLst>
            </a:pPr>
            <a:endParaRPr b="0" lang="fr-CA" sz="1200" spc="-1" strike="noStrike">
              <a:solidFill>
                <a:srgbClr val="000000"/>
              </a:solidFill>
              <a:latin typeface="Arial"/>
            </a:endParaRPr>
          </a:p>
        </p:txBody>
      </p:sp>
      <p:sp>
        <p:nvSpPr>
          <p:cNvPr id="251" name="Google Shape;371;p48"/>
          <p:cNvSpPr/>
          <p:nvPr/>
        </p:nvSpPr>
        <p:spPr>
          <a:xfrm>
            <a:off x="5876640" y="6334920"/>
            <a:ext cx="6314760" cy="522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endParaRPr b="0" lang="en-CA" sz="1400" spc="-1" strike="noStrike">
              <a:solidFill>
                <a:srgbClr val="000000"/>
              </a:solidFill>
              <a:latin typeface="Arial"/>
              <a:ea typeface="Arial"/>
            </a:endParaRPr>
          </a:p>
        </p:txBody>
      </p:sp>
    </p:spTree>
  </p:cSld>
  <mc:AlternateContent>
    <mc:Choice Requires="p14">
      <p:transition spd="med" p14:dur="700">
        <p:fade/>
      </p:transition>
    </mc:Choice>
    <mc:Fallback>
      <p:transition spd="med">
        <p:fade/>
      </p:transition>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Google Shape;187;p24"/>
          <p:cNvSpPr/>
          <p:nvPr/>
        </p:nvSpPr>
        <p:spPr>
          <a:xfrm>
            <a:off x="269280" y="821520"/>
            <a:ext cx="5374800" cy="66384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4000" spc="-1" strike="noStrike">
                <a:solidFill>
                  <a:schemeClr val="dk1"/>
                </a:solidFill>
                <a:latin typeface="Arial"/>
                <a:ea typeface="Arial"/>
              </a:rPr>
              <a:t>TECHNOLOGIES explorées</a:t>
            </a:r>
            <a:endParaRPr b="0" lang="fr-CA" sz="4000" spc="-1" strike="noStrike">
              <a:solidFill>
                <a:srgbClr val="000000"/>
              </a:solidFill>
              <a:latin typeface="Arial"/>
            </a:endParaRPr>
          </a:p>
        </p:txBody>
      </p:sp>
      <p:sp>
        <p:nvSpPr>
          <p:cNvPr id="147" name="Google Shape;188;p24"/>
          <p:cNvSpPr/>
          <p:nvPr/>
        </p:nvSpPr>
        <p:spPr>
          <a:xfrm>
            <a:off x="1017000" y="2564280"/>
            <a:ext cx="3867840" cy="2882160"/>
          </a:xfrm>
          <a:prstGeom prst="rect">
            <a:avLst/>
          </a:prstGeom>
          <a:noFill/>
          <a:ln w="0">
            <a:noFill/>
          </a:ln>
        </p:spPr>
        <p:style>
          <a:lnRef idx="0"/>
          <a:fillRef idx="0"/>
          <a:effectRef idx="0"/>
          <a:fontRef idx="minor"/>
        </p:style>
        <p:txBody>
          <a:bodyPr lIns="90000" rIns="90000" tIns="91440" bIns="91440" anchor="t">
            <a:noAutofit/>
          </a:bodyPr>
          <a:p>
            <a:pPr marL="228600" indent="-228600">
              <a:lnSpc>
                <a:spcPct val="90000"/>
              </a:lnSpc>
              <a:tabLst>
                <a:tab algn="l" pos="0"/>
              </a:tabLst>
            </a:pPr>
            <a:endParaRPr b="0" lang="en-CA" sz="1300" spc="-1" strike="noStrike">
              <a:solidFill>
                <a:schemeClr val="dk1"/>
              </a:solidFill>
              <a:latin typeface="Raleway"/>
              <a:ea typeface="Raleway"/>
            </a:endParaRPr>
          </a:p>
        </p:txBody>
      </p:sp>
      <p:sp>
        <p:nvSpPr>
          <p:cNvPr id="148" name="Google Shape;189;p24"/>
          <p:cNvSpPr/>
          <p:nvPr/>
        </p:nvSpPr>
        <p:spPr>
          <a:xfrm flipH="1">
            <a:off x="2622600" y="239760"/>
            <a:ext cx="9343080" cy="6617520"/>
          </a:xfrm>
          <a:prstGeom prst="rtTriangle">
            <a:avLst/>
          </a:prstGeom>
          <a:solidFill>
            <a:srgbClr val="cccccc"/>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49" name="Google Shape;190;p24"/>
          <p:cNvSpPr/>
          <p:nvPr/>
        </p:nvSpPr>
        <p:spPr>
          <a:xfrm flipH="1">
            <a:off x="3027240" y="239760"/>
            <a:ext cx="9050760" cy="6617520"/>
          </a:xfrm>
          <a:prstGeom prst="rtTriangle">
            <a:avLst/>
          </a:prstGeom>
          <a:solidFill>
            <a:srgbClr val="f7931e"/>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50" name="Google Shape;191;p24"/>
          <p:cNvSpPr/>
          <p:nvPr/>
        </p:nvSpPr>
        <p:spPr>
          <a:xfrm flipH="1">
            <a:off x="3526200" y="0"/>
            <a:ext cx="8664120" cy="6857280"/>
          </a:xfrm>
          <a:prstGeom prst="rtTriangle">
            <a:avLst/>
          </a:prstGeom>
          <a:solidFill>
            <a:srgbClr val="29abe2"/>
          </a:solidFill>
          <a:ln w="0">
            <a:noFill/>
          </a:ln>
        </p:spPr>
        <p:style>
          <a:lnRef idx="0"/>
          <a:fillRef idx="0"/>
          <a:effectRef idx="0"/>
          <a:fontRef idx="minor"/>
        </p:style>
        <p:txBody>
          <a:bodyPr lIns="90000" rIns="90000" tIns="45000" bIns="45000" anchor="ctr">
            <a:noAutofit/>
          </a:bodyPr>
          <a:p>
            <a:pPr algn="ctr">
              <a:lnSpc>
                <a:spcPct val="100000"/>
              </a:lnSpc>
              <a:tabLst>
                <a:tab algn="l" pos="0"/>
              </a:tabLst>
            </a:pPr>
            <a:endParaRPr b="0" lang="en-CA" sz="1800" spc="-1" strike="noStrike">
              <a:solidFill>
                <a:schemeClr val="lt1"/>
              </a:solidFill>
              <a:latin typeface="Raleway"/>
              <a:ea typeface="Raleway"/>
            </a:endParaRPr>
          </a:p>
        </p:txBody>
      </p:sp>
      <p:sp>
        <p:nvSpPr>
          <p:cNvPr id="151" name="Google Shape;192;p24"/>
          <p:cNvSpPr/>
          <p:nvPr/>
        </p:nvSpPr>
        <p:spPr>
          <a:xfrm>
            <a:off x="297720" y="1774800"/>
            <a:ext cx="5718240" cy="3164760"/>
          </a:xfrm>
          <a:prstGeom prst="rect">
            <a:avLst/>
          </a:prstGeom>
          <a:noFill/>
          <a:ln w="0">
            <a:noFill/>
          </a:ln>
        </p:spPr>
        <p:style>
          <a:lnRef idx="0"/>
          <a:fillRef idx="0"/>
          <a:effectRef idx="0"/>
          <a:fontRef idx="minor"/>
        </p:style>
        <p:txBody>
          <a:bodyPr lIns="90000" rIns="90000" tIns="45000" bIns="45000" anchor="t">
            <a:noAutofit/>
          </a:bodyPr>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RabbitMQ</a:t>
            </a:r>
            <a:endParaRPr b="0" lang="fr-CA" sz="3100" spc="-1" strike="noStrike">
              <a:solidFill>
                <a:srgbClr val="000000"/>
              </a:solidFill>
              <a:latin typeface="Arial"/>
            </a:endParaRPr>
          </a:p>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ActiveMQ de Camel</a:t>
            </a:r>
            <a:endParaRPr b="0" lang="fr-CA" sz="3100" spc="-1" strike="noStrike">
              <a:solidFill>
                <a:srgbClr val="000000"/>
              </a:solidFill>
              <a:latin typeface="Arial"/>
            </a:endParaRPr>
          </a:p>
          <a:p>
            <a:pPr marL="457200" indent="-425520" algn="just">
              <a:lnSpc>
                <a:spcPct val="100000"/>
              </a:lnSpc>
              <a:buClr>
                <a:srgbClr val="f7931e"/>
              </a:buClr>
              <a:buFont typeface="Raleway"/>
              <a:buChar char="●"/>
            </a:pPr>
            <a:r>
              <a:rPr b="1" lang="en-US" sz="3100" spc="-1" strike="noStrike">
                <a:solidFill>
                  <a:srgbClr val="f7931e"/>
                </a:solidFill>
                <a:latin typeface="Raleway"/>
                <a:ea typeface="Raleway"/>
              </a:rPr>
              <a:t>ZeroMQ</a:t>
            </a:r>
            <a:br>
              <a:rPr sz="3100"/>
            </a:br>
            <a:br>
              <a:rPr sz="3100"/>
            </a:br>
            <a:r>
              <a:rPr b="1" lang="en-US" sz="3100" spc="-1" strike="noStrike">
                <a:solidFill>
                  <a:schemeClr val="lt2"/>
                </a:solidFill>
                <a:latin typeface="Raleway"/>
                <a:ea typeface="Raleway"/>
              </a:rPr>
              <a:t>(ZeroMQ peut être changé)</a:t>
            </a:r>
            <a:endParaRPr b="0" lang="fr-CA" sz="3100" spc="-1" strike="noStrike">
              <a:solidFill>
                <a:srgbClr val="000000"/>
              </a:solidFill>
              <a:latin typeface="Arial"/>
            </a:endParaRPr>
          </a:p>
        </p:txBody>
      </p:sp>
      <p:sp>
        <p:nvSpPr>
          <p:cNvPr id="152" name="Google Shape;193;p24"/>
          <p:cNvSpPr/>
          <p:nvPr/>
        </p:nvSpPr>
        <p:spPr>
          <a:xfrm>
            <a:off x="5876640" y="6334920"/>
            <a:ext cx="6314760" cy="522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tabLst>
                <a:tab algn="l" pos="0"/>
              </a:tabLst>
            </a:pPr>
            <a:endParaRPr b="0" lang="en-CA" sz="1400" spc="-1" strike="noStrike">
              <a:solidFill>
                <a:srgbClr val="000000"/>
              </a:solidFill>
              <a:latin typeface="Arial"/>
              <a:ea typeface="Arial"/>
            </a:endParaRPr>
          </a:p>
        </p:txBody>
      </p:sp>
      <p:sp>
        <p:nvSpPr>
          <p:cNvPr id="153" name="Google Shape;194;p24"/>
          <p:cNvSpPr/>
          <p:nvPr/>
        </p:nvSpPr>
        <p:spPr>
          <a:xfrm>
            <a:off x="8442720" y="3130560"/>
            <a:ext cx="2895120" cy="2484360"/>
          </a:xfrm>
          <a:prstGeom prst="wedgeEllipseCallout">
            <a:avLst>
              <a:gd name="adj1" fmla="val -20833"/>
              <a:gd name="adj2" fmla="val 62500"/>
            </a:avLst>
          </a:prstGeom>
          <a:solidFill>
            <a:schemeClr val="lt1"/>
          </a:solidFill>
          <a:ln w="9525">
            <a:solidFill>
              <a:srgbClr val="44546a"/>
            </a:solidFill>
            <a:round/>
          </a:ln>
        </p:spPr>
        <p:style>
          <a:lnRef idx="0"/>
          <a:fillRef idx="0"/>
          <a:effectRef idx="0"/>
          <a:fontRef idx="minor"/>
        </p:style>
        <p:txBody>
          <a:bodyPr lIns="90000" rIns="90000" tIns="91440" bIns="91440" anchor="ctr">
            <a:noAutofit/>
          </a:bodyPr>
          <a:p>
            <a:pPr>
              <a:lnSpc>
                <a:spcPct val="100000"/>
              </a:lnSpc>
              <a:tabLst>
                <a:tab algn="l" pos="0"/>
              </a:tabLst>
            </a:pPr>
            <a:r>
              <a:rPr b="0" lang="en-US" sz="1400" spc="-1" strike="noStrike">
                <a:solidFill>
                  <a:schemeClr val="dk1"/>
                </a:solidFill>
                <a:latin typeface="Arial"/>
                <a:ea typeface="Arial"/>
              </a:rPr>
              <a:t>Doit être complété </a:t>
            </a:r>
            <a:r>
              <a:rPr b="1" lang="en-US" sz="1400" spc="-1" strike="noStrike">
                <a:solidFill>
                  <a:schemeClr val="dk1"/>
                </a:solidFill>
                <a:highlight>
                  <a:srgbClr val="33ccff"/>
                </a:highlight>
                <a:latin typeface="Arial"/>
                <a:ea typeface="Arial"/>
              </a:rPr>
              <a:t>AVANT</a:t>
            </a:r>
            <a:r>
              <a:rPr b="0" lang="en-US" sz="1400" spc="-1" strike="noStrike">
                <a:solidFill>
                  <a:schemeClr val="dk1"/>
                </a:solidFill>
                <a:latin typeface="Arial"/>
                <a:ea typeface="Arial"/>
              </a:rPr>
              <a:t> la journée </a:t>
            </a:r>
            <a:br>
              <a:rPr sz="1400"/>
            </a:br>
            <a:r>
              <a:rPr b="0" lang="en-US" sz="1400" spc="-1" strike="noStrike">
                <a:solidFill>
                  <a:schemeClr val="dk1"/>
                </a:solidFill>
                <a:latin typeface="Arial"/>
                <a:ea typeface="Arial"/>
              </a:rPr>
              <a:t>DEV CAMP à la fin de la session.</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PlaceHolder 1"/>
          <p:cNvSpPr>
            <a:spLocks noGrp="1"/>
          </p:cNvSpPr>
          <p:nvPr>
            <p:ph type="title"/>
          </p:nvPr>
        </p:nvSpPr>
        <p:spPr>
          <a:xfrm>
            <a:off x="1004400" y="1169280"/>
            <a:ext cx="3897360" cy="1699200"/>
          </a:xfrm>
          <a:prstGeom prst="rect">
            <a:avLst/>
          </a:prstGeom>
          <a:noFill/>
          <a:ln w="0">
            <a:noFill/>
          </a:ln>
        </p:spPr>
        <p:txBody>
          <a:bodyPr lIns="91440" rIns="91440" tIns="91440" bIns="91440" anchor="b">
            <a:noAutofit/>
          </a:bodyPr>
          <a:p>
            <a:pPr indent="0" algn="ctr">
              <a:lnSpc>
                <a:spcPct val="90000"/>
              </a:lnSpc>
              <a:buNone/>
              <a:tabLst>
                <a:tab algn="l" pos="0"/>
              </a:tabLst>
            </a:pPr>
            <a:r>
              <a:rPr b="0" lang="en-US" sz="3600" spc="-1" strike="noStrike">
                <a:solidFill>
                  <a:schemeClr val="dk1"/>
                </a:solidFill>
                <a:latin typeface="Arial"/>
                <a:ea typeface="Arial"/>
              </a:rPr>
              <a:t>1.</a:t>
            </a:r>
            <a:endParaRPr b="0" lang="fr-CA" sz="3600" spc="-1" strike="noStrike">
              <a:solidFill>
                <a:srgbClr val="000000"/>
              </a:solidFill>
              <a:latin typeface="Arial"/>
            </a:endParaRPr>
          </a:p>
          <a:p>
            <a:pPr indent="0" algn="ctr">
              <a:lnSpc>
                <a:spcPct val="90000"/>
              </a:lnSpc>
              <a:buNone/>
              <a:tabLst>
                <a:tab algn="l" pos="0"/>
              </a:tabLst>
            </a:pPr>
            <a:r>
              <a:rPr b="0" lang="en-US" sz="3600" spc="-1" strike="noStrike">
                <a:solidFill>
                  <a:schemeClr val="dk1"/>
                </a:solidFill>
                <a:latin typeface="Arial"/>
                <a:ea typeface="Arial"/>
              </a:rPr>
              <a:t>SAVOIR</a:t>
            </a:r>
            <a:endParaRPr b="0" lang="fr-CA" sz="3600" spc="-1" strike="noStrike">
              <a:solidFill>
                <a:srgbClr val="000000"/>
              </a:solidFill>
              <a:latin typeface="Arial"/>
            </a:endParaRPr>
          </a:p>
          <a:p>
            <a:pPr indent="0" algn="ctr">
              <a:lnSpc>
                <a:spcPct val="90000"/>
              </a:lnSpc>
              <a:buNone/>
              <a:tabLst>
                <a:tab algn="l" pos="0"/>
              </a:tabLst>
            </a:pPr>
            <a:r>
              <a:rPr b="0" lang="en-US" sz="3600" spc="-1" strike="noStrike">
                <a:solidFill>
                  <a:schemeClr val="dk1"/>
                </a:solidFill>
                <a:latin typeface="Arial"/>
                <a:ea typeface="Arial"/>
              </a:rPr>
              <a:t>LIRE</a:t>
            </a:r>
            <a:endParaRPr b="0" lang="fr-CA" sz="3600" spc="-1" strike="noStrike">
              <a:solidFill>
                <a:srgbClr val="000000"/>
              </a:solidFill>
              <a:latin typeface="Arial"/>
            </a:endParaRPr>
          </a:p>
        </p:txBody>
      </p:sp>
      <p:sp>
        <p:nvSpPr>
          <p:cNvPr id="155" name="PlaceHolder 2"/>
          <p:cNvSpPr>
            <a:spLocks noGrp="1"/>
          </p:cNvSpPr>
          <p:nvPr>
            <p:ph type="subTitle"/>
          </p:nvPr>
        </p:nvSpPr>
        <p:spPr>
          <a:xfrm>
            <a:off x="809640" y="2869200"/>
            <a:ext cx="4286880" cy="822960"/>
          </a:xfrm>
          <a:prstGeom prst="rect">
            <a:avLst/>
          </a:prstGeom>
          <a:noFill/>
          <a:ln w="0">
            <a:noFill/>
          </a:ln>
        </p:spPr>
        <p:txBody>
          <a:bodyPr lIns="91440" rIns="91440" tIns="91440" bIns="91440" anchor="ctr">
            <a:noAutofit/>
          </a:bodyPr>
          <a:p>
            <a:pPr marL="228600" indent="-228600" algn="ctr">
              <a:lnSpc>
                <a:spcPct val="90000"/>
              </a:lnSpc>
              <a:buNone/>
              <a:tabLst>
                <a:tab algn="l" pos="0"/>
              </a:tabLst>
            </a:pPr>
            <a:r>
              <a:rPr b="0" lang="en-US" sz="2000" spc="-1" strike="noStrike">
                <a:solidFill>
                  <a:schemeClr val="dk1"/>
                </a:solidFill>
                <a:latin typeface="Raleway"/>
                <a:ea typeface="Raleway"/>
              </a:rPr>
              <a:t>Recherche sur les </a:t>
            </a:r>
            <a:br>
              <a:rPr sz="2000"/>
            </a:br>
            <a:r>
              <a:rPr b="0" lang="en-US" sz="2000" spc="-1" strike="noStrike">
                <a:solidFill>
                  <a:schemeClr val="dk1"/>
                </a:solidFill>
                <a:latin typeface="Raleway"/>
                <a:ea typeface="Raleway"/>
              </a:rPr>
              <a:t>queues de messages</a:t>
            </a:r>
            <a:endParaRPr b="0" lang="fr-CA" sz="2000" spc="-1" strike="noStrike">
              <a:solidFill>
                <a:srgbClr val="000000"/>
              </a:solidFill>
              <a:latin typeface="Arial"/>
            </a:endParaRPr>
          </a:p>
        </p:txBody>
      </p:sp>
      <p:sp>
        <p:nvSpPr>
          <p:cNvPr id="156" name="Google Shape;201;p25"/>
          <p:cNvSpPr/>
          <p:nvPr/>
        </p:nvSpPr>
        <p:spPr>
          <a:xfrm>
            <a:off x="8442720" y="3130560"/>
            <a:ext cx="2895120" cy="2484360"/>
          </a:xfrm>
          <a:prstGeom prst="wedgeEllipseCallout">
            <a:avLst>
              <a:gd name="adj1" fmla="val -20833"/>
              <a:gd name="adj2" fmla="val 62500"/>
            </a:avLst>
          </a:prstGeom>
          <a:solidFill>
            <a:schemeClr val="lt1"/>
          </a:solidFill>
          <a:ln w="9525">
            <a:solidFill>
              <a:srgbClr val="44546a"/>
            </a:solidFill>
            <a:round/>
          </a:ln>
        </p:spPr>
        <p:style>
          <a:lnRef idx="0"/>
          <a:fillRef idx="0"/>
          <a:effectRef idx="0"/>
          <a:fontRef idx="minor"/>
        </p:style>
        <p:txBody>
          <a:bodyPr lIns="90000" rIns="90000" tIns="91440" bIns="91440" anchor="ctr">
            <a:noAutofit/>
          </a:bodyPr>
          <a:p>
            <a:pPr>
              <a:lnSpc>
                <a:spcPct val="100000"/>
              </a:lnSpc>
              <a:tabLst>
                <a:tab algn="l" pos="0"/>
              </a:tabLst>
            </a:pPr>
            <a:r>
              <a:rPr b="0" lang="en-US" sz="1400" spc="-1" strike="noStrike">
                <a:solidFill>
                  <a:schemeClr val="dk1"/>
                </a:solidFill>
                <a:latin typeface="Arial"/>
                <a:ea typeface="Arial"/>
              </a:rPr>
              <a:t>Doit être complété </a:t>
            </a:r>
            <a:r>
              <a:rPr b="1" lang="en-US" sz="1400" spc="-1" strike="noStrike">
                <a:solidFill>
                  <a:schemeClr val="dk1"/>
                </a:solidFill>
                <a:highlight>
                  <a:srgbClr val="33ccff"/>
                </a:highlight>
                <a:latin typeface="Arial"/>
                <a:ea typeface="Arial"/>
              </a:rPr>
              <a:t>AVANT</a:t>
            </a:r>
            <a:r>
              <a:rPr b="0" lang="en-US" sz="1400" spc="-1" strike="noStrike">
                <a:solidFill>
                  <a:schemeClr val="dk1"/>
                </a:solidFill>
                <a:latin typeface="Arial"/>
                <a:ea typeface="Arial"/>
              </a:rPr>
              <a:t> la journée </a:t>
            </a:r>
            <a:br>
              <a:rPr sz="1400"/>
            </a:br>
            <a:r>
              <a:rPr b="0" lang="en-US" sz="1400" spc="-1" strike="noStrike">
                <a:solidFill>
                  <a:schemeClr val="dk1"/>
                </a:solidFill>
                <a:latin typeface="Arial"/>
                <a:ea typeface="Arial"/>
              </a:rPr>
              <a:t>DEV CAMP à la fin de la session.</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Google Shape;206;p26"/>
          <p:cNvSpPr/>
          <p:nvPr/>
        </p:nvSpPr>
        <p:spPr>
          <a:xfrm>
            <a:off x="844560" y="2083680"/>
            <a:ext cx="2947320" cy="963360"/>
          </a:xfrm>
          <a:prstGeom prst="rect">
            <a:avLst/>
          </a:prstGeom>
          <a:noFill/>
          <a:ln w="0">
            <a:noFill/>
          </a:ln>
        </p:spPr>
        <p:style>
          <a:lnRef idx="0"/>
          <a:fillRef idx="0"/>
          <a:effectRef idx="0"/>
          <a:fontRef idx="minor"/>
        </p:style>
        <p:txBody>
          <a:bodyPr lIns="90000" rIns="90000" tIns="91440" bIns="91440" anchor="b">
            <a:noAutofit/>
          </a:bodyPr>
          <a:p>
            <a:pPr>
              <a:lnSpc>
                <a:spcPct val="90000"/>
              </a:lnSpc>
              <a:tabLst>
                <a:tab algn="l" pos="0"/>
              </a:tabLst>
            </a:pPr>
            <a:r>
              <a:rPr b="0" lang="en-US" sz="5000" spc="-1" strike="noStrike">
                <a:solidFill>
                  <a:schemeClr val="dk1"/>
                </a:solidFill>
                <a:latin typeface="Arial"/>
                <a:ea typeface="Arial"/>
              </a:rPr>
              <a:t>SAVOIR-LIRE</a:t>
            </a:r>
            <a:endParaRPr b="0" lang="fr-CA" sz="5000" spc="-1" strike="noStrike">
              <a:solidFill>
                <a:srgbClr val="000000"/>
              </a:solidFill>
              <a:latin typeface="Arial"/>
            </a:endParaRPr>
          </a:p>
        </p:txBody>
      </p:sp>
      <p:sp>
        <p:nvSpPr>
          <p:cNvPr id="158" name="Google Shape;207;p26"/>
          <p:cNvSpPr/>
          <p:nvPr/>
        </p:nvSpPr>
        <p:spPr>
          <a:xfrm>
            <a:off x="844560" y="3059640"/>
            <a:ext cx="7079400" cy="245736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r>
              <a:rPr b="0" lang="en-US" sz="1800" spc="-1" strike="noStrike">
                <a:solidFill>
                  <a:schemeClr val="dk1"/>
                </a:solidFill>
                <a:latin typeface="Raleway"/>
                <a:ea typeface="Raleway"/>
              </a:rPr>
              <a:t>Effectuer une recherche sur les queues de messages.  Dupliquer le document.  Répondre aux questions posées directement dans le document.  </a:t>
            </a:r>
            <a:endParaRPr b="0" lang="fr-CA" sz="1800" spc="-1" strike="noStrike">
              <a:solidFill>
                <a:srgbClr val="000000"/>
              </a:solidFill>
              <a:latin typeface="Arial"/>
            </a:endParaRPr>
          </a:p>
        </p:txBody>
      </p:sp>
      <p:grpSp>
        <p:nvGrpSpPr>
          <p:cNvPr id="159" name="Google Shape;208;p26"/>
          <p:cNvGrpSpPr/>
          <p:nvPr/>
        </p:nvGrpSpPr>
        <p:grpSpPr>
          <a:xfrm>
            <a:off x="3792600" y="1157040"/>
            <a:ext cx="1600560" cy="1600560"/>
            <a:chOff x="3792600" y="1157040"/>
            <a:chExt cx="1600560" cy="1600560"/>
          </a:xfrm>
        </p:grpSpPr>
        <p:sp>
          <p:nvSpPr>
            <p:cNvPr id="160" name="Google Shape;209;p26"/>
            <p:cNvSpPr/>
            <p:nvPr/>
          </p:nvSpPr>
          <p:spPr>
            <a:xfrm>
              <a:off x="4841280" y="1157040"/>
              <a:ext cx="551880" cy="551880"/>
            </a:xfrm>
            <a:custGeom>
              <a:avLst/>
              <a:gdLst>
                <a:gd name="textAreaLeft" fmla="*/ 0 w 551880"/>
                <a:gd name="textAreaRight" fmla="*/ 552600 w 551880"/>
                <a:gd name="textAreaTop" fmla="*/ 0 h 551880"/>
                <a:gd name="textAreaBottom" fmla="*/ 552600 h 551880"/>
              </a:gdLst>
              <a:ahLst/>
              <a:rect l="textAreaLeft" t="textAreaTop" r="textAreaRight" b="textAreaBottom"/>
              <a:pathLst>
                <a:path w="6034" h="6034">
                  <a:moveTo>
                    <a:pt x="2004" y="1"/>
                  </a:moveTo>
                  <a:lnTo>
                    <a:pt x="1881" y="25"/>
                  </a:lnTo>
                  <a:lnTo>
                    <a:pt x="1784" y="50"/>
                  </a:lnTo>
                  <a:lnTo>
                    <a:pt x="1686" y="98"/>
                  </a:lnTo>
                  <a:lnTo>
                    <a:pt x="1588" y="172"/>
                  </a:lnTo>
                  <a:lnTo>
                    <a:pt x="1" y="1784"/>
                  </a:lnTo>
                  <a:lnTo>
                    <a:pt x="4251" y="6033"/>
                  </a:lnTo>
                  <a:lnTo>
                    <a:pt x="5862" y="4446"/>
                  </a:lnTo>
                  <a:lnTo>
                    <a:pt x="5936" y="4348"/>
                  </a:lnTo>
                  <a:lnTo>
                    <a:pt x="5985" y="4250"/>
                  </a:lnTo>
                  <a:lnTo>
                    <a:pt x="6009" y="4153"/>
                  </a:lnTo>
                  <a:lnTo>
                    <a:pt x="6033" y="4031"/>
                  </a:lnTo>
                  <a:lnTo>
                    <a:pt x="6009" y="3933"/>
                  </a:lnTo>
                  <a:lnTo>
                    <a:pt x="5985" y="3811"/>
                  </a:lnTo>
                  <a:lnTo>
                    <a:pt x="5936" y="3713"/>
                  </a:lnTo>
                  <a:lnTo>
                    <a:pt x="5862" y="3615"/>
                  </a:lnTo>
                  <a:lnTo>
                    <a:pt x="2419" y="172"/>
                  </a:lnTo>
                  <a:lnTo>
                    <a:pt x="2321" y="98"/>
                  </a:lnTo>
                  <a:lnTo>
                    <a:pt x="2223" y="50"/>
                  </a:lnTo>
                  <a:lnTo>
                    <a:pt x="2101" y="25"/>
                  </a:lnTo>
                  <a:lnTo>
                    <a:pt x="2004" y="1"/>
                  </a:lnTo>
                  <a:close/>
                </a:path>
              </a:pathLst>
            </a:custGeom>
            <a:solidFill>
              <a:srgbClr val="434343"/>
            </a:solidFill>
            <a:ln w="0">
              <a:noFill/>
            </a:ln>
          </p:spPr>
          <p:style>
            <a:lnRef idx="0"/>
            <a:fillRef idx="0"/>
            <a:effectRef idx="0"/>
            <a:fontRef idx="minor"/>
          </p:style>
          <p:txBody>
            <a:bodyPr lIns="90000" rIns="90000" tIns="91440" bIns="91440" anchor="ctr">
              <a:noAutofit/>
            </a:bodyPr>
            <a:p>
              <a:pPr>
                <a:lnSpc>
                  <a:spcPct val="100000"/>
                </a:lnSpc>
                <a:tabLst>
                  <a:tab algn="l" pos="0"/>
                </a:tabLst>
              </a:pPr>
              <a:endParaRPr b="0" lang="en-CA" sz="1800" spc="-1" strike="noStrike">
                <a:solidFill>
                  <a:srgbClr val="434343"/>
                </a:solidFill>
                <a:latin typeface="Raleway"/>
                <a:ea typeface="Raleway"/>
              </a:endParaRPr>
            </a:p>
          </p:txBody>
        </p:sp>
        <p:sp>
          <p:nvSpPr>
            <p:cNvPr id="161" name="Google Shape;210;p26"/>
            <p:cNvSpPr/>
            <p:nvPr/>
          </p:nvSpPr>
          <p:spPr>
            <a:xfrm>
              <a:off x="3792600" y="1367280"/>
              <a:ext cx="1390320" cy="1390320"/>
            </a:xfrm>
            <a:custGeom>
              <a:avLst/>
              <a:gdLst>
                <a:gd name="textAreaLeft" fmla="*/ 0 w 1390320"/>
                <a:gd name="textAreaRight" fmla="*/ 1391040 w 1390320"/>
                <a:gd name="textAreaTop" fmla="*/ 0 h 1390320"/>
                <a:gd name="textAreaBottom" fmla="*/ 1391040 h 1390320"/>
              </a:gdLst>
              <a:ahLst/>
              <a:rect l="textAreaLeft" t="textAreaTop" r="textAreaRight" b="textAreaBottom"/>
              <a:pathLst>
                <a:path w="15192" h="15192">
                  <a:moveTo>
                    <a:pt x="1100" y="10527"/>
                  </a:moveTo>
                  <a:lnTo>
                    <a:pt x="4665" y="14093"/>
                  </a:lnTo>
                  <a:lnTo>
                    <a:pt x="4616" y="14117"/>
                  </a:lnTo>
                  <a:lnTo>
                    <a:pt x="1979" y="14508"/>
                  </a:lnTo>
                  <a:lnTo>
                    <a:pt x="684" y="13213"/>
                  </a:lnTo>
                  <a:lnTo>
                    <a:pt x="1075" y="10576"/>
                  </a:lnTo>
                  <a:lnTo>
                    <a:pt x="1100" y="10527"/>
                  </a:lnTo>
                  <a:close/>
                  <a:moveTo>
                    <a:pt x="10918" y="1"/>
                  </a:moveTo>
                  <a:lnTo>
                    <a:pt x="758" y="10185"/>
                  </a:lnTo>
                  <a:lnTo>
                    <a:pt x="684" y="10258"/>
                  </a:lnTo>
                  <a:lnTo>
                    <a:pt x="636" y="10332"/>
                  </a:lnTo>
                  <a:lnTo>
                    <a:pt x="611" y="10405"/>
                  </a:lnTo>
                  <a:lnTo>
                    <a:pt x="587" y="10502"/>
                  </a:lnTo>
                  <a:lnTo>
                    <a:pt x="1" y="14532"/>
                  </a:lnTo>
                  <a:lnTo>
                    <a:pt x="1" y="14654"/>
                  </a:lnTo>
                  <a:lnTo>
                    <a:pt x="25" y="14801"/>
                  </a:lnTo>
                  <a:lnTo>
                    <a:pt x="98" y="14923"/>
                  </a:lnTo>
                  <a:lnTo>
                    <a:pt x="171" y="15021"/>
                  </a:lnTo>
                  <a:lnTo>
                    <a:pt x="269" y="15094"/>
                  </a:lnTo>
                  <a:lnTo>
                    <a:pt x="367" y="15143"/>
                  </a:lnTo>
                  <a:lnTo>
                    <a:pt x="465" y="15167"/>
                  </a:lnTo>
                  <a:lnTo>
                    <a:pt x="587" y="15192"/>
                  </a:lnTo>
                  <a:lnTo>
                    <a:pt x="660" y="15192"/>
                  </a:lnTo>
                  <a:lnTo>
                    <a:pt x="4690" y="14606"/>
                  </a:lnTo>
                  <a:lnTo>
                    <a:pt x="4861" y="14557"/>
                  </a:lnTo>
                  <a:lnTo>
                    <a:pt x="4934" y="14508"/>
                  </a:lnTo>
                  <a:lnTo>
                    <a:pt x="5007" y="14435"/>
                  </a:lnTo>
                  <a:lnTo>
                    <a:pt x="15192" y="4275"/>
                  </a:lnTo>
                  <a:lnTo>
                    <a:pt x="13970" y="3053"/>
                  </a:lnTo>
                  <a:lnTo>
                    <a:pt x="4152" y="12872"/>
                  </a:lnTo>
                  <a:lnTo>
                    <a:pt x="3810" y="12530"/>
                  </a:lnTo>
                  <a:lnTo>
                    <a:pt x="13629" y="2712"/>
                  </a:lnTo>
                  <a:lnTo>
                    <a:pt x="12481" y="1564"/>
                  </a:lnTo>
                  <a:lnTo>
                    <a:pt x="2663" y="11382"/>
                  </a:lnTo>
                  <a:lnTo>
                    <a:pt x="2321" y="11040"/>
                  </a:lnTo>
                  <a:lnTo>
                    <a:pt x="12139" y="1222"/>
                  </a:lnTo>
                  <a:lnTo>
                    <a:pt x="10918" y="1"/>
                  </a:lnTo>
                  <a:close/>
                </a:path>
              </a:pathLst>
            </a:custGeom>
            <a:solidFill>
              <a:srgbClr val="434343"/>
            </a:solidFill>
            <a:ln w="0">
              <a:noFill/>
            </a:ln>
          </p:spPr>
          <p:style>
            <a:lnRef idx="0"/>
            <a:fillRef idx="0"/>
            <a:effectRef idx="0"/>
            <a:fontRef idx="minor"/>
          </p:style>
          <p:txBody>
            <a:bodyPr lIns="90000" rIns="90000" tIns="91440" bIns="91440" anchor="ctr">
              <a:noAutofit/>
            </a:bodyPr>
            <a:p>
              <a:pPr>
                <a:lnSpc>
                  <a:spcPct val="100000"/>
                </a:lnSpc>
                <a:tabLst>
                  <a:tab algn="l" pos="0"/>
                </a:tabLst>
              </a:pPr>
              <a:endParaRPr b="0" lang="en-CA" sz="1800" spc="-1" strike="noStrike">
                <a:solidFill>
                  <a:srgbClr val="434343"/>
                </a:solidFill>
                <a:latin typeface="Raleway"/>
                <a:ea typeface="Raleway"/>
              </a:endParaRPr>
            </a:p>
          </p:txBody>
        </p:sp>
      </p:grpSp>
    </p:spTree>
  </p:cSld>
  <mc:AlternateContent>
    <mc:Choice Requires="p14">
      <p:transition spd="med" p14:dur="700">
        <p:fade/>
      </p:transition>
    </mc:Choice>
    <mc:Fallback>
      <p:transition spd="med">
        <p:fade/>
      </p:transition>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Google Shape;215;p27"/>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63" name="Google Shape;216;p27"/>
          <p:cNvSpPr/>
          <p:nvPr/>
        </p:nvSpPr>
        <p:spPr>
          <a:xfrm>
            <a:off x="792360" y="1428480"/>
            <a:ext cx="11181600" cy="5037480"/>
          </a:xfrm>
          <a:prstGeom prst="rect">
            <a:avLst/>
          </a:prstGeom>
          <a:noFill/>
          <a:ln w="0">
            <a:noFill/>
          </a:ln>
        </p:spPr>
        <p:style>
          <a:lnRef idx="0"/>
          <a:fillRef idx="0"/>
          <a:effectRef idx="0"/>
          <a:fontRef idx="minor"/>
        </p:style>
        <p:txBody>
          <a:bodyPr lIns="90000" rIns="90000" tIns="91440" bIns="91440" anchor="t">
            <a:noAutofit/>
          </a:bodyPr>
          <a:p>
            <a:pPr>
              <a:lnSpc>
                <a:spcPct val="100000"/>
              </a:lnSpc>
              <a:tabLst>
                <a:tab algn="l" pos="0"/>
              </a:tabLst>
            </a:pPr>
            <a:r>
              <a:rPr b="1" lang="en-US" sz="2400" spc="-1" strike="noStrike">
                <a:solidFill>
                  <a:schemeClr val="dk1"/>
                </a:solidFill>
                <a:highlight>
                  <a:srgbClr val="ffff00"/>
                </a:highlight>
                <a:latin typeface="Oswald"/>
                <a:ea typeface="Oswald"/>
              </a:rPr>
              <a:t>NIVEAU 1 ) EXPLORATION INITIATIQUE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QUESTIONS GÉNÉRALES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600" spc="-1" strike="noStrike" u="sng">
                <a:solidFill>
                  <a:schemeClr val="hlink"/>
                </a:solidFill>
                <a:uFillTx/>
                <a:latin typeface="Raleway"/>
                <a:ea typeface="Raleway"/>
                <a:hlinkClick r:id="rId1"/>
              </a:rPr>
              <a:t>https://www.cloudamqp.com/blog/what-is-message-queuing.html</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2"/>
              </a:rPr>
              <a:t>https://aws.amazon.com/message-queue/</a:t>
            </a:r>
            <a:r>
              <a:rPr b="1" lang="en-US" sz="1600" spc="-1" strike="noStrike">
                <a:solidFill>
                  <a:srgbClr val="000000"/>
                </a:solidFill>
                <a:latin typeface="Raleway"/>
                <a:ea typeface="Raleway"/>
              </a:rPr>
              <a:t> </a:t>
            </a:r>
            <a:br>
              <a:rPr sz="1600"/>
            </a:br>
            <a:r>
              <a:rPr b="1" lang="en-US" sz="1600" spc="-1" strike="noStrike" u="sng">
                <a:solidFill>
                  <a:schemeClr val="hlink"/>
                </a:solidFill>
                <a:uFillTx/>
                <a:latin typeface="Raleway"/>
                <a:ea typeface="Raleway"/>
                <a:hlinkClick r:id="rId3"/>
              </a:rPr>
              <a:t>https://community.automationedge.com/t/activemq-working/2154</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Citer un texte qui explique ce qu'est le message queue ?</a:t>
            </a:r>
            <a:endParaRPr b="0" lang="fr-CA" sz="16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A message queue is a form of asynchronous service-to-service communication used in serverless and microservices architectures. Messages are stored on the queue until they are processed and deleted. (</a:t>
            </a:r>
            <a:r>
              <a:rPr b="0" lang="en-US" sz="1200" spc="-1" strike="noStrike" u="sng">
                <a:solidFill>
                  <a:srgbClr val="0563c1"/>
                </a:solidFill>
                <a:uFillTx/>
                <a:latin typeface="Raleway"/>
                <a:ea typeface="Raleway"/>
                <a:hlinkClick r:id="rId4"/>
              </a:rPr>
              <a:t>https://aws.amazon.com/message-queue/</a:t>
            </a:r>
            <a:r>
              <a:rPr b="0" lang="en-US" sz="1200" spc="-1" strike="noStrike">
                <a:solidFill>
                  <a:srgbClr val="000000"/>
                </a:solidFill>
                <a:latin typeface="Raleway"/>
                <a:ea typeface="Raleway"/>
              </a:rPr>
              <a:t> )</a:t>
            </a:r>
            <a:endParaRPr b="0" lang="fr-CA" sz="12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Expliquer ensuite </a:t>
            </a:r>
            <a:r>
              <a:rPr b="1" lang="en-US" sz="1600" spc="-1" strike="noStrike">
                <a:solidFill>
                  <a:srgbClr val="ff0000"/>
                </a:solidFill>
                <a:latin typeface="Raleway"/>
                <a:ea typeface="Raleway"/>
              </a:rPr>
              <a:t>dans vos mots </a:t>
            </a:r>
            <a:r>
              <a:rPr b="1" lang="en-US" sz="1600" spc="-1" strike="noStrike">
                <a:solidFill>
                  <a:srgbClr val="000000"/>
                </a:solidFill>
                <a:latin typeface="Raleway"/>
                <a:ea typeface="Raleway"/>
              </a:rPr>
              <a:t>ce qu'est le message queue pour vous ?</a:t>
            </a:r>
            <a:endParaRPr b="0" lang="fr-CA" sz="16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Une file d'attente qui conserve les requetes jusqu'à ce que le service à lequel il est destiné soit pret à le traiter.</a:t>
            </a:r>
            <a:endParaRPr b="0" lang="fr-CA" sz="12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Google Shape;221;p28"/>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65" name="Google Shape;222;p28"/>
          <p:cNvSpPr/>
          <p:nvPr/>
        </p:nvSpPr>
        <p:spPr>
          <a:xfrm>
            <a:off x="792360" y="1428480"/>
            <a:ext cx="11181600" cy="4174200"/>
          </a:xfrm>
          <a:prstGeom prst="rect">
            <a:avLst/>
          </a:prstGeom>
          <a:noFill/>
          <a:ln w="0">
            <a:noFill/>
          </a:ln>
        </p:spPr>
        <p:style>
          <a:lnRef idx="0"/>
          <a:fillRef idx="0"/>
          <a:effectRef idx="0"/>
          <a:fontRef idx="minor"/>
        </p:style>
        <p:txBody>
          <a:bodyPr lIns="90000" rIns="90000" tIns="91440" bIns="91440" anchor="t">
            <a:spAutoFit/>
          </a:bodyPr>
          <a:p>
            <a:pPr>
              <a:lnSpc>
                <a:spcPct val="90000"/>
              </a:lnSpc>
              <a:tabLst>
                <a:tab algn="l" pos="0"/>
              </a:tabLst>
            </a:pPr>
            <a:r>
              <a:rPr b="1" lang="en-US" sz="2400" spc="-1" strike="noStrike">
                <a:solidFill>
                  <a:schemeClr val="dk1"/>
                </a:solidFill>
                <a:highlight>
                  <a:srgbClr val="ffff00"/>
                </a:highlight>
                <a:latin typeface="Oswald"/>
                <a:ea typeface="Oswald"/>
              </a:rPr>
              <a:t>NIVEAU 2 ) ANALYSE des qualités et défauts 👍💜👎</a:t>
            </a:r>
            <a:endParaRPr b="0" lang="fr-CA" sz="2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QUESTIONS GÉNÉRALES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600" spc="-1" strike="noStrike" u="sng">
                <a:solidFill>
                  <a:schemeClr val="hlink"/>
                </a:solidFill>
                <a:uFillTx/>
                <a:latin typeface="Raleway"/>
                <a:ea typeface="Raleway"/>
                <a:hlinkClick r:id="rId1"/>
              </a:rPr>
              <a:t>https://www.ibm.com/think/topics/message-queues</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2"/>
              </a:rPr>
              <a:t>https://en.wikipedia.org/wiki/Message_queue</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3"/>
              </a:rPr>
              <a:t>https://blog.iron.io/top-10-uses-for-message-queue/</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r>
              <a:rPr b="1" lang="en-US" sz="1600" spc="-1" strike="noStrike" u="sng">
                <a:solidFill>
                  <a:schemeClr val="hlink"/>
                </a:solidFill>
                <a:uFillTx/>
                <a:latin typeface="Raleway"/>
                <a:ea typeface="Raleway"/>
                <a:hlinkClick r:id="rId4"/>
              </a:rPr>
              <a:t>https://medium.com/singhal-labs/messaging-queue-d6dcd6995775</a:t>
            </a:r>
            <a:r>
              <a:rPr b="1" lang="en-US" sz="1600" spc="-1" strike="noStrike">
                <a:solidFill>
                  <a:srgbClr val="000000"/>
                </a:solidFill>
                <a:latin typeface="Raleway"/>
                <a:ea typeface="Raleway"/>
              </a:rPr>
              <a:t>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Quelles sont les bénéfices des messages queues ?</a:t>
            </a:r>
            <a:endParaRPr b="0" lang="fr-CA" sz="16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Assure que les messages se rendent à leur destination</a:t>
            </a:r>
            <a:endParaRPr b="0" lang="fr-CA" sz="12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Assure que tous les services utilise le même standard pour communiquer ensemble</a:t>
            </a:r>
            <a:endParaRPr b="0" lang="fr-CA" sz="12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Permet aux services fait avec différentes technologies de communiquer ensemble</a:t>
            </a:r>
            <a:endParaRPr b="0" lang="fr-CA" sz="12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Les autres services restent fonctionnels si un service cesse de fonctionner</a:t>
            </a:r>
            <a:endParaRPr b="0" lang="fr-CA" sz="12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Les messages sont encryptés et authentifiés</a:t>
            </a:r>
            <a:endParaRPr b="0" lang="fr-CA" sz="1200" spc="-1" strike="noStrike">
              <a:solidFill>
                <a:srgbClr val="000000"/>
              </a:solidFill>
              <a:latin typeface="Arial"/>
            </a:endParaRPr>
          </a:p>
          <a:p>
            <a:pPr>
              <a:lnSpc>
                <a:spcPct val="100000"/>
              </a:lnSpc>
              <a:tabLst>
                <a:tab algn="l" pos="0"/>
              </a:tabLst>
            </a:pPr>
            <a:r>
              <a:rPr b="0" lang="en-US" sz="1200" spc="-1" strike="noStrike">
                <a:solidFill>
                  <a:srgbClr val="000000"/>
                </a:solidFill>
                <a:latin typeface="Raleway"/>
                <a:ea typeface="Raleway"/>
              </a:rPr>
              <a:t>Les solutions de message queue offre des fonctionnalité déjà fait pour les éléments complexes comme la cryptographie et le transfer de fichier</a:t>
            </a:r>
            <a:endParaRPr b="0" lang="fr-CA" sz="12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Google Shape;227;p29"/>
          <p:cNvSpPr/>
          <p:nvPr/>
        </p:nvSpPr>
        <p:spPr>
          <a:xfrm>
            <a:off x="715320" y="284760"/>
            <a:ext cx="8503200" cy="694080"/>
          </a:xfrm>
          <a:prstGeom prst="rect">
            <a:avLst/>
          </a:prstGeom>
          <a:noFill/>
          <a:ln w="0">
            <a:noFill/>
          </a:ln>
        </p:spPr>
        <p:style>
          <a:lnRef idx="0"/>
          <a:fillRef idx="0"/>
          <a:effectRef idx="0"/>
          <a:fontRef idx="minor"/>
        </p:style>
        <p:txBody>
          <a:bodyPr lIns="90000" rIns="90000" tIns="91440" bIns="91440" anchor="t">
            <a:noAutofit/>
          </a:bodyPr>
          <a:p>
            <a:pPr>
              <a:lnSpc>
                <a:spcPct val="90000"/>
              </a:lnSpc>
              <a:tabLst>
                <a:tab algn="l" pos="0"/>
              </a:tabLst>
            </a:pPr>
            <a:r>
              <a:rPr b="1" lang="en-US" sz="3600" spc="-1" strike="noStrike">
                <a:solidFill>
                  <a:schemeClr val="dk1"/>
                </a:solidFill>
                <a:latin typeface="Arial"/>
                <a:ea typeface="Arial"/>
              </a:rPr>
              <a:t>SAVOIR-LIRE - MESSAGES QUEUES</a:t>
            </a:r>
            <a:endParaRPr b="0" lang="fr-CA" sz="3600" spc="-1" strike="noStrike">
              <a:solidFill>
                <a:srgbClr val="000000"/>
              </a:solidFill>
              <a:latin typeface="Arial"/>
            </a:endParaRPr>
          </a:p>
        </p:txBody>
      </p:sp>
      <p:sp>
        <p:nvSpPr>
          <p:cNvPr id="167" name="Google Shape;228;p29"/>
          <p:cNvSpPr/>
          <p:nvPr/>
        </p:nvSpPr>
        <p:spPr>
          <a:xfrm>
            <a:off x="792360" y="1428480"/>
            <a:ext cx="11289240" cy="4851360"/>
          </a:xfrm>
          <a:prstGeom prst="rect">
            <a:avLst/>
          </a:prstGeom>
          <a:noFill/>
          <a:ln w="0">
            <a:noFill/>
          </a:ln>
        </p:spPr>
        <p:style>
          <a:lnRef idx="0"/>
          <a:fillRef idx="0"/>
          <a:effectRef idx="0"/>
          <a:fontRef idx="minor"/>
        </p:style>
        <p:txBody>
          <a:bodyPr lIns="90000" rIns="90000" tIns="91440" bIns="91440" anchor="t">
            <a:spAutoFit/>
          </a:bodyPr>
          <a:p>
            <a:pPr>
              <a:lnSpc>
                <a:spcPct val="115000"/>
              </a:lnSpc>
              <a:spcBef>
                <a:spcPts val="1001"/>
              </a:spcBef>
              <a:tabLst>
                <a:tab algn="l" pos="0"/>
              </a:tabLst>
            </a:pPr>
            <a:r>
              <a:rPr b="1" lang="en-US" sz="2400" spc="-1" strike="noStrike">
                <a:solidFill>
                  <a:schemeClr val="dk1"/>
                </a:solidFill>
                <a:highlight>
                  <a:srgbClr val="ffff00"/>
                </a:highlight>
                <a:latin typeface="Oswald"/>
                <a:ea typeface="Oswald"/>
              </a:rPr>
              <a:t>NIVEAU 3 ) LE NIVEAU APPLICATIONS 🎀🎀🎀</a:t>
            </a:r>
            <a:endParaRPr b="0" lang="fr-CA" sz="2400" spc="-1" strike="noStrike">
              <a:solidFill>
                <a:srgbClr val="000000"/>
              </a:solidFill>
              <a:latin typeface="Arial"/>
            </a:endParaRPr>
          </a:p>
          <a:p>
            <a:pPr>
              <a:lnSpc>
                <a:spcPct val="100000"/>
              </a:lnSpc>
              <a:spcBef>
                <a:spcPts val="1001"/>
              </a:spcBef>
              <a:tabLst>
                <a:tab algn="l" pos="0"/>
              </a:tabLst>
            </a:pPr>
            <a:r>
              <a:rPr b="1" lang="en-US" sz="1600" spc="-1" strike="noStrike">
                <a:solidFill>
                  <a:srgbClr val="000000"/>
                </a:solidFill>
                <a:latin typeface="Raleway"/>
                <a:ea typeface="Raleway"/>
              </a:rPr>
              <a:t>QUESTIONS d'ÉTUDES de CAS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En utilisant les sources suivantes :</a:t>
            </a:r>
            <a:br>
              <a:rPr sz="1600"/>
            </a:br>
            <a:r>
              <a:rPr b="1" lang="en-US" sz="1400" spc="-1" strike="noStrike" u="sng">
                <a:solidFill>
                  <a:schemeClr val="hlink"/>
                </a:solidFill>
                <a:uFillTx/>
                <a:latin typeface="Raleway"/>
                <a:ea typeface="Raleway"/>
                <a:hlinkClick r:id="rId1"/>
              </a:rPr>
              <a:t>https://gamedevelopment.tutsplus.com/tutorials/how-to-implement-and-use-a-message-queue-in-your-game--cms-25407</a:t>
            </a:r>
            <a:r>
              <a:rPr b="1" lang="en-US" sz="1400" spc="-1" strike="noStrike">
                <a:solidFill>
                  <a:srgbClr val="000000"/>
                </a:solidFill>
                <a:latin typeface="Raleway"/>
                <a:ea typeface="Raleway"/>
              </a:rPr>
              <a:t> </a:t>
            </a:r>
            <a:endParaRPr b="0" lang="fr-CA" sz="1400" spc="-1" strike="noStrike">
              <a:solidFill>
                <a:srgbClr val="000000"/>
              </a:solidFill>
              <a:latin typeface="Arial"/>
            </a:endParaRPr>
          </a:p>
          <a:p>
            <a:pPr>
              <a:lnSpc>
                <a:spcPct val="100000"/>
              </a:lnSpc>
              <a:tabLst>
                <a:tab algn="l" pos="0"/>
              </a:tabLst>
            </a:pPr>
            <a:r>
              <a:rPr b="1" lang="en-US" sz="1300" spc="-1" strike="noStrike" u="sng">
                <a:solidFill>
                  <a:schemeClr val="hlink"/>
                </a:solidFill>
                <a:uFillTx/>
                <a:latin typeface="Raleway"/>
                <a:ea typeface="Raleway"/>
                <a:hlinkClick r:id="rId2"/>
              </a:rPr>
              <a:t>https://medium.com/curai-tech/to-queue-or-not-to-queue-simplifying-our-messaging-architecture-with-socketio-30bb14ff0165</a:t>
            </a:r>
            <a:r>
              <a:rPr b="1" lang="en-US" sz="1300" spc="-1" strike="noStrike">
                <a:solidFill>
                  <a:srgbClr val="000000"/>
                </a:solidFill>
                <a:latin typeface="Raleway"/>
                <a:ea typeface="Raleway"/>
              </a:rPr>
              <a:t> </a:t>
            </a:r>
            <a:endParaRPr b="0" lang="fr-CA" sz="1300" spc="-1" strike="noStrike">
              <a:solidFill>
                <a:srgbClr val="000000"/>
              </a:solidFill>
              <a:latin typeface="Arial"/>
            </a:endParaRPr>
          </a:p>
          <a:p>
            <a:pPr>
              <a:lnSpc>
                <a:spcPct val="100000"/>
              </a:lnSpc>
              <a:tabLst>
                <a:tab algn="l" pos="0"/>
              </a:tabLst>
            </a:pPr>
            <a:r>
              <a:rPr b="1" lang="en-US" sz="1400" spc="-1" strike="noStrike" u="sng">
                <a:solidFill>
                  <a:schemeClr val="hlink"/>
                </a:solidFill>
                <a:uFillTx/>
                <a:latin typeface="Raleway"/>
                <a:ea typeface="Raleway"/>
                <a:hlinkClick r:id="rId3"/>
              </a:rPr>
              <a:t>https://www.cloudamqp.com/blog/why-message-queues-for-iot-projects.html</a:t>
            </a:r>
            <a:r>
              <a:rPr b="1" lang="en-US" sz="1400" spc="-1" strike="noStrike">
                <a:solidFill>
                  <a:srgbClr val="000000"/>
                </a:solidFill>
                <a:latin typeface="Raleway"/>
                <a:ea typeface="Raleway"/>
              </a:rPr>
              <a:t> </a:t>
            </a:r>
            <a:endParaRPr b="0" lang="fr-CA" sz="14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Expliquer dans </a:t>
            </a:r>
            <a:r>
              <a:rPr b="1" lang="en-US" sz="1600" spc="-1" strike="noStrike">
                <a:solidFill>
                  <a:srgbClr val="ff9900"/>
                </a:solidFill>
                <a:latin typeface="Raleway"/>
                <a:ea typeface="Raleway"/>
              </a:rPr>
              <a:t>quelles applications</a:t>
            </a:r>
            <a:r>
              <a:rPr b="1" lang="en-US" sz="1600" spc="-1" strike="noStrike">
                <a:solidFill>
                  <a:srgbClr val="000000"/>
                </a:solidFill>
                <a:latin typeface="Raleway"/>
                <a:ea typeface="Raleway"/>
              </a:rPr>
              <a:t> des messages queues pourraient être utilisées et pour faire quoi ?</a:t>
            </a: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Inventez les logiciels.  Soyez précis et détaillé.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r>
              <a:rPr b="0" lang="en-CA" sz="1600" spc="-1" strike="noStrike">
                <a:solidFill>
                  <a:srgbClr val="000000"/>
                </a:solidFill>
                <a:latin typeface="Arial"/>
                <a:ea typeface="Raleway"/>
              </a:rPr>
              <a:t>Gérer la communication entre les différentes parties d’une applications microservices complexes pouvant fonctionner en étant non syncronisés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1" lang="en-US" sz="1600" spc="-1" strike="noStrike">
                <a:solidFill>
                  <a:srgbClr val="000000"/>
                </a:solidFill>
                <a:latin typeface="Raleway"/>
                <a:ea typeface="Raleway"/>
              </a:rPr>
              <a:t>Donnez 1 exemple en </a:t>
            </a:r>
            <a:r>
              <a:rPr b="1" lang="en-US" sz="1600" spc="-1" strike="noStrike">
                <a:solidFill>
                  <a:srgbClr val="ff9900"/>
                </a:solidFill>
                <a:latin typeface="Raleway"/>
                <a:ea typeface="Raleway"/>
              </a:rPr>
              <a:t>détaillant l'info</a:t>
            </a:r>
            <a:r>
              <a:rPr b="1" lang="en-US" sz="1600" spc="-1" strike="noStrike">
                <a:solidFill>
                  <a:srgbClr val="000000"/>
                </a:solidFill>
                <a:latin typeface="Raleway"/>
                <a:ea typeface="Raleway"/>
              </a:rPr>
              <a:t> échangée par message.  </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a:p>
            <a:pPr>
              <a:lnSpc>
                <a:spcPct val="100000"/>
              </a:lnSpc>
              <a:tabLst>
                <a:tab algn="l" pos="0"/>
              </a:tabLst>
            </a:pPr>
            <a:r>
              <a:rPr b="0" lang="en-CA" sz="1600" spc="-1" strike="noStrike">
                <a:solidFill>
                  <a:srgbClr val="000000"/>
                </a:solidFill>
                <a:latin typeface="Arial"/>
                <a:ea typeface="Raleway"/>
              </a:rPr>
              <a:t>System d’envois des notification aux utilisateurs</a:t>
            </a:r>
            <a:endParaRPr b="0" lang="fr-CA" sz="1600" spc="-1" strike="noStrike">
              <a:solidFill>
                <a:srgbClr val="000000"/>
              </a:solidFill>
              <a:latin typeface="Arial"/>
            </a:endParaRPr>
          </a:p>
          <a:p>
            <a:pPr>
              <a:lnSpc>
                <a:spcPct val="100000"/>
              </a:lnSpc>
              <a:tabLst>
                <a:tab algn="l" pos="0"/>
              </a:tabLst>
            </a:pPr>
            <a:endParaRPr b="0" lang="fr-CA" sz="1600" spc="-1" strike="noStrike">
              <a:solidFill>
                <a:srgbClr val="000000"/>
              </a:solidFill>
              <a:latin typeface="Arial"/>
            </a:endParaRPr>
          </a:p>
        </p:txBody>
      </p:sp>
      <p:sp>
        <p:nvSpPr>
          <p:cNvPr id="168" name="Google Shape;229;p29"/>
          <p:cNvSpPr/>
          <p:nvPr/>
        </p:nvSpPr>
        <p:spPr>
          <a:xfrm>
            <a:off x="10583280" y="293400"/>
            <a:ext cx="1378800" cy="527760"/>
          </a:xfrm>
          <a:prstGeom prst="doubleWave">
            <a:avLst>
              <a:gd name="adj1" fmla="val 6250"/>
              <a:gd name="adj2" fmla="val 0"/>
            </a:avLst>
          </a:prstGeom>
          <a:solidFill>
            <a:srgbClr val="ffffff"/>
          </a:solidFill>
          <a:ln w="9525">
            <a:solidFill>
              <a:srgbClr val="44546a"/>
            </a:solidFill>
            <a:round/>
          </a:ln>
        </p:spPr>
        <p:style>
          <a:lnRef idx="0"/>
          <a:fillRef idx="0"/>
          <a:effectRef idx="0"/>
          <a:fontRef idx="minor"/>
        </p:style>
        <p:txBody>
          <a:bodyPr lIns="90000" rIns="90000" tIns="91440" bIns="91440" anchor="ctr">
            <a:noAutofit/>
          </a:bodyPr>
          <a:p>
            <a:pPr algn="ctr">
              <a:lnSpc>
                <a:spcPct val="100000"/>
              </a:lnSpc>
              <a:tabLst>
                <a:tab algn="l" pos="0"/>
              </a:tabLst>
            </a:pPr>
            <a:r>
              <a:rPr b="1" lang="en-US" sz="1400" spc="-1" strike="noStrike">
                <a:solidFill>
                  <a:srgbClr val="000000"/>
                </a:solidFill>
                <a:latin typeface="Arial"/>
                <a:ea typeface="Arial"/>
              </a:rPr>
              <a:t>individuel</a:t>
            </a:r>
            <a:endParaRPr b="0" lang="fr-CA" sz="1400" spc="-1" strike="noStrike">
              <a:solidFill>
                <a:srgbClr val="000000"/>
              </a:solidFill>
              <a:latin typeface="Arial"/>
            </a:endParaRPr>
          </a:p>
        </p:txBody>
      </p:sp>
    </p:spTree>
  </p:cSld>
  <mc:AlternateContent>
    <mc:Choice Requires="p14">
      <p:transition spd="med" p14:dur="700">
        <p:fade/>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85</TotalTime>
  <Application>LibreOffice/24.2.7.2$Linux_X86_64 LibreOffice_project/420$Build-2</Application>
  <AppVersion>15.0000</AppVersion>
  <Words>1849</Words>
  <Paragraphs>296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en-CA</dc:language>
  <cp:lastModifiedBy/>
  <dcterms:modified xsi:type="dcterms:W3CDTF">2026-05-20T10:22:49Z</dcterms:modified>
  <cp:revision>10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28</vt:i4>
  </property>
  <property fmtid="{D5CDD505-2E9C-101B-9397-08002B2CF9AE}" pid="3" name="PresentationFormat">
    <vt:lpwstr>Grand écran</vt:lpwstr>
  </property>
  <property fmtid="{D5CDD505-2E9C-101B-9397-08002B2CF9AE}" pid="4" name="Slides">
    <vt:i4>28</vt:i4>
  </property>
</Properties>
</file>