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notesSlides/_rels/notesSlide1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CA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fr-C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C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fr-CA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fr-C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C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CA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fr-C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2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C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5A37F9C-6FA6-4D34-87AD-ED323DF37036}" type="slidenum">
              <a:rPr b="0" lang="fr-CA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fr-CA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hyperlink" Target="https://www.npmjs.com/package/generator-loopback" TargetMode="External"/><Relationship Id="rId2" Type="http://schemas.openxmlformats.org/officeDocument/2006/relationships/slide" Target="../slides/slide4.xml"/><Relationship Id="rId3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Raleway"/>
                <a:ea typeface="Raleway"/>
              </a:rPr>
              <a:t>This template is free to use under Creative Commons Attribution license : Slidehood.com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FONT</a:t>
            </a:r>
            <a:r>
              <a:rPr b="0" lang="en-US" sz="1800" spc="-1" strike="noStrike">
                <a:solidFill>
                  <a:srgbClr val="f7931e"/>
                </a:solidFill>
                <a:latin typeface="Raleway"/>
                <a:ea typeface="Raleway"/>
              </a:rPr>
              <a:t>: </a:t>
            </a:r>
            <a:r>
              <a:rPr b="0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RALEWAY &amp; CALIBRI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Raleway"/>
                <a:ea typeface="Raleway"/>
              </a:rPr>
              <a:t> 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C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Raleway"/>
                <a:ea typeface="Raleway"/>
              </a:rPr>
              <a:t>This template is free to use under Creative Commons Attribution license. Please mention Slidehood.com and other resources used in a slide footer.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C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FONT</a:t>
            </a:r>
            <a:r>
              <a:rPr b="0" lang="en-US" sz="1800" spc="-1" strike="noStrike">
                <a:solidFill>
                  <a:srgbClr val="f7931e"/>
                </a:solidFill>
                <a:latin typeface="Raleway"/>
                <a:ea typeface="Raleway"/>
              </a:rPr>
              <a:t>: </a:t>
            </a:r>
            <a:r>
              <a:rPr b="0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RALEWAY &amp; CALIBRI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C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Raleway"/>
                <a:ea typeface="Raleway"/>
              </a:rPr>
              <a:t>This template is free to use under Creative Commons Attribution license. Please mention Slidehood.com and other resources used in a slide footer.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C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1"/>
              </a:rPr>
              <a:t>https://www.npmjs.com/package/generator-loopback</a:t>
            </a:r>
            <a:r>
              <a:rPr b="0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 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fr-C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+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+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817960" y="1608480"/>
            <a:ext cx="5983200" cy="154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>
              <a:buNone/>
            </a:pPr>
            <a:r>
              <a:rPr b="0" lang="fr-CA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4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" name="Google Shape;13;p2"/>
          <p:cNvGrpSpPr/>
          <p:nvPr/>
        </p:nvGrpSpPr>
        <p:grpSpPr>
          <a:xfrm>
            <a:off x="-6120" y="-6480"/>
            <a:ext cx="12205800" cy="6864120"/>
            <a:chOff x="-6120" y="-6480"/>
            <a:chExt cx="12205800" cy="6864120"/>
          </a:xfrm>
        </p:grpSpPr>
        <p:sp>
          <p:nvSpPr>
            <p:cNvPr id="2" name="Google Shape;14;p2"/>
            <p:cNvSpPr/>
            <p:nvPr/>
          </p:nvSpPr>
          <p:spPr>
            <a:xfrm>
              <a:off x="1440" y="3240"/>
              <a:ext cx="12189960" cy="685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3" name="Google Shape;15;p2"/>
            <p:cNvSpPr/>
            <p:nvPr/>
          </p:nvSpPr>
          <p:spPr>
            <a:xfrm>
              <a:off x="11160" y="3240"/>
              <a:ext cx="1080" cy="1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720" bIns="72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4" name="Google Shape;16;p2"/>
            <p:cNvSpPr/>
            <p:nvPr/>
          </p:nvSpPr>
          <p:spPr>
            <a:xfrm>
              <a:off x="1440" y="-6480"/>
              <a:ext cx="16920" cy="17280"/>
            </a:xfrm>
            <a:custGeom>
              <a:avLst/>
              <a:gdLst>
                <a:gd name="textAreaLeft" fmla="*/ 0 w 16920"/>
                <a:gd name="textAreaRight" fmla="*/ 17280 w 16920"/>
                <a:gd name="textAreaTop" fmla="*/ 0 h 17280"/>
                <a:gd name="textAreaBottom" fmla="*/ 17640 h 17280"/>
              </a:gdLst>
              <a:ahLst/>
              <a:rect l="textAreaLeft" t="textAreaTop" r="textAreaRight" b="textAreaBottom"/>
              <a:pathLst>
                <a:path w="11" h="11">
                  <a:moveTo>
                    <a:pt x="11" y="11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1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8640" bIns="864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5" name="Google Shape;17;p2"/>
            <p:cNvSpPr/>
            <p:nvPr/>
          </p:nvSpPr>
          <p:spPr>
            <a:xfrm>
              <a:off x="-6120" y="114480"/>
              <a:ext cx="2801880" cy="2079360"/>
            </a:xfrm>
            <a:custGeom>
              <a:avLst/>
              <a:gdLst>
                <a:gd name="textAreaLeft" fmla="*/ 0 w 2801880"/>
                <a:gd name="textAreaRight" fmla="*/ 2802240 w 2801880"/>
                <a:gd name="textAreaTop" fmla="*/ 0 h 2079360"/>
                <a:gd name="textAreaBottom" fmla="*/ 2079720 h 2079360"/>
              </a:gdLst>
              <a:ahLst/>
              <a:rect l="textAreaLeft" t="textAreaTop" r="textAreaRight" b="textAreaBottom"/>
              <a:pathLst>
                <a:path w="1772" h="1310">
                  <a:moveTo>
                    <a:pt x="0" y="0"/>
                  </a:moveTo>
                  <a:lnTo>
                    <a:pt x="0" y="1310"/>
                  </a:lnTo>
                  <a:lnTo>
                    <a:pt x="1772" y="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6" name="Google Shape;18;p2"/>
            <p:cNvSpPr/>
            <p:nvPr/>
          </p:nvSpPr>
          <p:spPr>
            <a:xfrm>
              <a:off x="9474480" y="4667400"/>
              <a:ext cx="2725200" cy="2026800"/>
            </a:xfrm>
            <a:custGeom>
              <a:avLst/>
              <a:gdLst>
                <a:gd name="textAreaLeft" fmla="*/ 0 w 2725200"/>
                <a:gd name="textAreaRight" fmla="*/ 2725560 w 2725200"/>
                <a:gd name="textAreaTop" fmla="*/ 0 h 2026800"/>
                <a:gd name="textAreaBottom" fmla="*/ 2027160 h 2026800"/>
              </a:gdLst>
              <a:ahLst/>
              <a:rect l="textAreaLeft" t="textAreaTop" r="textAreaRight" b="textAreaBottom"/>
              <a:pathLst>
                <a:path w="1734" h="1277">
                  <a:moveTo>
                    <a:pt x="0" y="321"/>
                  </a:moveTo>
                  <a:lnTo>
                    <a:pt x="1734" y="1277"/>
                  </a:lnTo>
                  <a:lnTo>
                    <a:pt x="1734" y="0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cc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7" name="Google Shape;19;p2"/>
            <p:cNvSpPr/>
            <p:nvPr/>
          </p:nvSpPr>
          <p:spPr>
            <a:xfrm>
              <a:off x="-6120" y="1814400"/>
              <a:ext cx="8936640" cy="4930560"/>
            </a:xfrm>
            <a:custGeom>
              <a:avLst/>
              <a:gdLst>
                <a:gd name="textAreaLeft" fmla="*/ 0 w 8936640"/>
                <a:gd name="textAreaRight" fmla="*/ 8937000 w 8936640"/>
                <a:gd name="textAreaTop" fmla="*/ 0 h 4930560"/>
                <a:gd name="textAreaBottom" fmla="*/ 4930920 h 4930560"/>
              </a:gdLst>
              <a:ahLst/>
              <a:rect l="textAreaLeft" t="textAreaTop" r="textAreaRight" b="textAreaBottom"/>
              <a:pathLst>
                <a:path w="8936911" h="4930783">
                  <a:moveTo>
                    <a:pt x="2988244" y="0"/>
                  </a:moveTo>
                  <a:lnTo>
                    <a:pt x="8936911" y="3276600"/>
                  </a:lnTo>
                  <a:lnTo>
                    <a:pt x="0" y="4930783"/>
                  </a:lnTo>
                  <a:lnTo>
                    <a:pt x="0" y="554085"/>
                  </a:lnTo>
                  <a:close/>
                </a:path>
              </a:pathLst>
            </a:custGeom>
            <a:solidFill>
              <a:srgbClr val="f7a74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8" name="Google Shape;20;p2"/>
            <p:cNvSpPr/>
            <p:nvPr/>
          </p:nvSpPr>
          <p:spPr>
            <a:xfrm>
              <a:off x="-6120" y="2419920"/>
              <a:ext cx="8936640" cy="4316760"/>
            </a:xfrm>
            <a:custGeom>
              <a:avLst/>
              <a:gdLst>
                <a:gd name="textAreaLeft" fmla="*/ 0 w 8936640"/>
                <a:gd name="textAreaRight" fmla="*/ 8937000 w 8936640"/>
                <a:gd name="textAreaTop" fmla="*/ 0 h 4316760"/>
                <a:gd name="textAreaBottom" fmla="*/ 4317120 h 4316760"/>
              </a:gdLst>
              <a:ahLst/>
              <a:rect l="textAreaLeft" t="textAreaTop" r="textAreaRight" b="textAreaBottom"/>
              <a:pathLst>
                <a:path w="8936912" h="4316961">
                  <a:moveTo>
                    <a:pt x="0" y="0"/>
                  </a:moveTo>
                  <a:lnTo>
                    <a:pt x="8936912" y="2671325"/>
                  </a:lnTo>
                  <a:lnTo>
                    <a:pt x="0" y="4316961"/>
                  </a:lnTo>
                  <a:close/>
                </a:path>
              </a:pathLst>
            </a:custGeom>
            <a:solidFill>
              <a:srgbClr val="f7931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9" name="Google Shape;21;p2"/>
            <p:cNvSpPr/>
            <p:nvPr/>
          </p:nvSpPr>
          <p:spPr>
            <a:xfrm>
              <a:off x="130320" y="3240"/>
              <a:ext cx="11475000" cy="1612440"/>
            </a:xfrm>
            <a:custGeom>
              <a:avLst/>
              <a:gdLst>
                <a:gd name="textAreaLeft" fmla="*/ 0 w 11475000"/>
                <a:gd name="textAreaRight" fmla="*/ 11475360 w 11475000"/>
                <a:gd name="textAreaTop" fmla="*/ 0 h 1612440"/>
                <a:gd name="textAreaBottom" fmla="*/ 1612800 h 1612440"/>
              </a:gdLst>
              <a:ahLst/>
              <a:rect l="textAreaLeft" t="textAreaTop" r="textAreaRight" b="textAreaBottom"/>
              <a:pathLst>
                <a:path w="7301" h="1016">
                  <a:moveTo>
                    <a:pt x="1839" y="1016"/>
                  </a:moveTo>
                  <a:lnTo>
                    <a:pt x="7301" y="0"/>
                  </a:lnTo>
                  <a:lnTo>
                    <a:pt x="0" y="0"/>
                  </a:lnTo>
                  <a:lnTo>
                    <a:pt x="1839" y="1016"/>
                  </a:lnTo>
                  <a:close/>
                </a:path>
              </a:pathLst>
            </a:custGeom>
            <a:solidFill>
              <a:srgbClr val="29abe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  <p:sp>
          <p:nvSpPr>
            <p:cNvPr id="10" name="Google Shape;22;p2"/>
            <p:cNvSpPr/>
            <p:nvPr/>
          </p:nvSpPr>
          <p:spPr>
            <a:xfrm>
              <a:off x="518760" y="5227560"/>
              <a:ext cx="11578680" cy="1630080"/>
            </a:xfrm>
            <a:custGeom>
              <a:avLst/>
              <a:gdLst>
                <a:gd name="textAreaLeft" fmla="*/ 0 w 11578680"/>
                <a:gd name="textAreaRight" fmla="*/ 11579040 w 11578680"/>
                <a:gd name="textAreaTop" fmla="*/ 0 h 1630080"/>
                <a:gd name="textAreaBottom" fmla="*/ 1630440 h 1630080"/>
              </a:gdLst>
              <a:ahLst/>
              <a:rect l="textAreaLeft" t="textAreaTop" r="textAreaRight" b="textAreaBottom"/>
              <a:pathLst>
                <a:path w="7367" h="1027">
                  <a:moveTo>
                    <a:pt x="7367" y="1027"/>
                  </a:moveTo>
                  <a:lnTo>
                    <a:pt x="5517" y="0"/>
                  </a:lnTo>
                  <a:lnTo>
                    <a:pt x="0" y="1027"/>
                  </a:lnTo>
                  <a:lnTo>
                    <a:pt x="7367" y="1027"/>
                  </a:lnTo>
                  <a:close/>
                </a:path>
              </a:pathLst>
            </a:custGeom>
            <a:solidFill>
              <a:srgbClr val="29abe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dk1"/>
                </a:solidFill>
                <a:latin typeface="Raleway"/>
                <a:ea typeface="Raleway"/>
              </a:endParaRPr>
            </a:p>
          </p:txBody>
        </p:sp>
      </p:grp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00640" y="1084680"/>
            <a:ext cx="5130360" cy="154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fr-CA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Google Shape;27;p4"/>
          <p:cNvSpPr/>
          <p:nvPr/>
        </p:nvSpPr>
        <p:spPr>
          <a:xfrm rot="16200000">
            <a:off x="-256680" y="2601000"/>
            <a:ext cx="1314000" cy="800280"/>
          </a:xfrm>
          <a:prstGeom prst="parallelogram">
            <a:avLst>
              <a:gd name="adj" fmla="val 81897"/>
            </a:avLst>
          </a:prstGeom>
          <a:solidFill>
            <a:srgbClr val="ffffff">
              <a:alpha val="1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60840" bIns="608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2400" spc="-1" strike="noStrike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16" name="Google Shape;28;p4"/>
          <p:cNvSpPr/>
          <p:nvPr/>
        </p:nvSpPr>
        <p:spPr>
          <a:xfrm flipH="1" rot="16200000">
            <a:off x="9754920" y="3736440"/>
            <a:ext cx="1370160" cy="834480"/>
          </a:xfrm>
          <a:prstGeom prst="parallelogram">
            <a:avLst>
              <a:gd name="adj" fmla="val 81897"/>
            </a:avLst>
          </a:prstGeom>
          <a:solidFill>
            <a:srgbClr val="ffffff">
              <a:alpha val="14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2040" rIns="122040" tIns="60840" bIns="608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2400" spc="-1" strike="noStrike">
              <a:solidFill>
                <a:srgbClr val="ffffff"/>
              </a:solidFill>
              <a:latin typeface="Calibri"/>
              <a:ea typeface="Calibri"/>
            </a:endParaRPr>
          </a:p>
        </p:txBody>
      </p:sp>
      <p:sp>
        <p:nvSpPr>
          <p:cNvPr id="17" name="Google Shape;29;p4"/>
          <p:cNvSpPr/>
          <p:nvPr/>
        </p:nvSpPr>
        <p:spPr>
          <a:xfrm>
            <a:off x="-15840" y="6872400"/>
            <a:ext cx="1080" cy="1080"/>
          </a:xfrm>
          <a:prstGeom prst="rect">
            <a:avLst/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720" bIns="72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18" name="Google Shape;30;p4"/>
          <p:cNvSpPr/>
          <p:nvPr/>
        </p:nvSpPr>
        <p:spPr>
          <a:xfrm>
            <a:off x="-15840" y="3945240"/>
            <a:ext cx="3675600" cy="2799720"/>
          </a:xfrm>
          <a:custGeom>
            <a:avLst/>
            <a:gdLst>
              <a:gd name="textAreaLeft" fmla="*/ 0 w 3675600"/>
              <a:gd name="textAreaRight" fmla="*/ 3675960 w 3675600"/>
              <a:gd name="textAreaTop" fmla="*/ 0 h 2799720"/>
              <a:gd name="textAreaBottom" fmla="*/ 2800080 h 2799720"/>
            </a:gdLst>
            <a:ahLst/>
            <a:rect l="textAreaLeft" t="textAreaTop" r="textAreaRight" b="textAreaBottom"/>
            <a:pathLst>
              <a:path w="2300" h="890">
                <a:moveTo>
                  <a:pt x="2300" y="527"/>
                </a:moveTo>
                <a:lnTo>
                  <a:pt x="0" y="0"/>
                </a:lnTo>
                <a:lnTo>
                  <a:pt x="0" y="890"/>
                </a:lnTo>
                <a:lnTo>
                  <a:pt x="2300" y="527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19" name="Google Shape;31;p4"/>
          <p:cNvSpPr/>
          <p:nvPr/>
        </p:nvSpPr>
        <p:spPr>
          <a:xfrm>
            <a:off x="-107640" y="6836040"/>
            <a:ext cx="45360" cy="45360"/>
          </a:xfrm>
          <a:prstGeom prst="rect">
            <a:avLst/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22680" bIns="2268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20" name="Google Shape;32;p4"/>
          <p:cNvSpPr/>
          <p:nvPr/>
        </p:nvSpPr>
        <p:spPr>
          <a:xfrm>
            <a:off x="4542480" y="0"/>
            <a:ext cx="7649280" cy="6879960"/>
          </a:xfrm>
          <a:custGeom>
            <a:avLst/>
            <a:gdLst>
              <a:gd name="textAreaLeft" fmla="*/ 0 w 7649280"/>
              <a:gd name="textAreaRight" fmla="*/ 7649640 w 7649280"/>
              <a:gd name="textAreaTop" fmla="*/ 0 h 6879960"/>
              <a:gd name="textAreaBottom" fmla="*/ 6880320 h 6879960"/>
            </a:gdLst>
            <a:ahLst/>
            <a:rect l="textAreaLeft" t="textAreaTop" r="textAreaRight" b="textAreaBottom"/>
            <a:pathLst>
              <a:path w="4786" h="2187">
                <a:moveTo>
                  <a:pt x="0" y="1786"/>
                </a:moveTo>
                <a:lnTo>
                  <a:pt x="1754" y="2187"/>
                </a:lnTo>
                <a:lnTo>
                  <a:pt x="4786" y="2187"/>
                </a:lnTo>
                <a:lnTo>
                  <a:pt x="4786" y="0"/>
                </a:lnTo>
                <a:lnTo>
                  <a:pt x="0" y="1786"/>
                </a:lnTo>
                <a:close/>
              </a:path>
            </a:pathLst>
          </a:cu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21" name="Google Shape;33;p4"/>
          <p:cNvSpPr/>
          <p:nvPr/>
        </p:nvSpPr>
        <p:spPr>
          <a:xfrm>
            <a:off x="511920" y="5772960"/>
            <a:ext cx="6007680" cy="1107000"/>
          </a:xfrm>
          <a:custGeom>
            <a:avLst/>
            <a:gdLst>
              <a:gd name="textAreaLeft" fmla="*/ 0 w 6007680"/>
              <a:gd name="textAreaRight" fmla="*/ 6008040 w 6007680"/>
              <a:gd name="textAreaTop" fmla="*/ 0 h 1107000"/>
              <a:gd name="textAreaBottom" fmla="*/ 1107360 h 1107000"/>
            </a:gdLst>
            <a:ahLst/>
            <a:rect l="textAreaLeft" t="textAreaTop" r="textAreaRight" b="textAreaBottom"/>
            <a:pathLst>
              <a:path w="3759" h="352">
                <a:moveTo>
                  <a:pt x="2224" y="0"/>
                </a:moveTo>
                <a:lnTo>
                  <a:pt x="0" y="352"/>
                </a:lnTo>
                <a:lnTo>
                  <a:pt x="3759" y="352"/>
                </a:lnTo>
                <a:lnTo>
                  <a:pt x="2224" y="0"/>
                </a:lnTo>
                <a:close/>
              </a:path>
            </a:pathLst>
          </a:cu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body"/>
          </p:nvPr>
        </p:nvSpPr>
        <p:spPr>
          <a:xfrm>
            <a:off x="2967480" y="2882520"/>
            <a:ext cx="6256440" cy="109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Google Shape;36;p5"/>
          <p:cNvSpPr/>
          <p:nvPr/>
        </p:nvSpPr>
        <p:spPr>
          <a:xfrm rot="5400000">
            <a:off x="864720" y="-864360"/>
            <a:ext cx="1238400" cy="2967120"/>
          </a:xfrm>
          <a:prstGeom prst="triangle">
            <a:avLst>
              <a:gd name="adj" fmla="val 58762"/>
            </a:avLst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25" name="Google Shape;37;p5"/>
          <p:cNvSpPr/>
          <p:nvPr/>
        </p:nvSpPr>
        <p:spPr>
          <a:xfrm flipH="1" rot="10800000">
            <a:off x="388800" y="-16560"/>
            <a:ext cx="5466240" cy="663480"/>
          </a:xfrm>
          <a:prstGeom prst="triangle">
            <a:avLst>
              <a:gd name="adj" fmla="val 50000"/>
            </a:avLst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26" name="Google Shape;38;p5"/>
          <p:cNvSpPr/>
          <p:nvPr/>
        </p:nvSpPr>
        <p:spPr>
          <a:xfrm rot="16200000">
            <a:off x="10095840" y="4747680"/>
            <a:ext cx="1238400" cy="2981880"/>
          </a:xfrm>
          <a:prstGeom prst="triangle">
            <a:avLst>
              <a:gd name="adj" fmla="val 58762"/>
            </a:avLst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27" name="Google Shape;39;p5"/>
          <p:cNvSpPr/>
          <p:nvPr/>
        </p:nvSpPr>
        <p:spPr>
          <a:xfrm flipH="1">
            <a:off x="6321960" y="6194160"/>
            <a:ext cx="5466240" cy="663480"/>
          </a:xfrm>
          <a:prstGeom prst="triangle">
            <a:avLst>
              <a:gd name="adj" fmla="val 50000"/>
            </a:avLst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28" name="Google Shape;40;p5"/>
          <p:cNvSpPr/>
          <p:nvPr/>
        </p:nvSpPr>
        <p:spPr>
          <a:xfrm>
            <a:off x="0" y="5029200"/>
            <a:ext cx="6095520" cy="1828440"/>
          </a:xfrm>
          <a:prstGeom prst="rtTriangl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29" name="Google Shape;41;p5"/>
          <p:cNvSpPr/>
          <p:nvPr/>
        </p:nvSpPr>
        <p:spPr>
          <a:xfrm rot="10800000">
            <a:off x="5855760" y="-16920"/>
            <a:ext cx="6336360" cy="1828440"/>
          </a:xfrm>
          <a:prstGeom prst="rtTriangl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19040" y="863280"/>
            <a:ext cx="7161480" cy="847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fr-CA" sz="36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19040" y="1865880"/>
            <a:ext cx="7161480" cy="3685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Google Shape;45;p6"/>
          <p:cNvSpPr/>
          <p:nvPr/>
        </p:nvSpPr>
        <p:spPr>
          <a:xfrm>
            <a:off x="6886800" y="6445080"/>
            <a:ext cx="4395600" cy="433080"/>
          </a:xfrm>
          <a:custGeom>
            <a:avLst/>
            <a:gdLst>
              <a:gd name="textAreaLeft" fmla="*/ 0 w 4395600"/>
              <a:gd name="textAreaRight" fmla="*/ 4395960 w 4395600"/>
              <a:gd name="textAreaTop" fmla="*/ 0 h 433080"/>
              <a:gd name="textAreaBottom" fmla="*/ 433440 h 433080"/>
            </a:gdLst>
            <a:ahLst/>
            <a:rect l="textAreaLeft" t="textAreaTop" r="textAreaRight" b="textAreaBottom"/>
            <a:pathLst>
              <a:path w="10000" h="10000">
                <a:moveTo>
                  <a:pt x="2135" y="0"/>
                </a:moveTo>
                <a:lnTo>
                  <a:pt x="10000" y="10000"/>
                </a:lnTo>
                <a:lnTo>
                  <a:pt x="0" y="10000"/>
                </a:lnTo>
                <a:lnTo>
                  <a:pt x="2135" y="0"/>
                </a:lnTo>
                <a:close/>
              </a:path>
            </a:pathLst>
          </a:cu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34" name="Google Shape;46;p6"/>
          <p:cNvSpPr/>
          <p:nvPr/>
        </p:nvSpPr>
        <p:spPr>
          <a:xfrm>
            <a:off x="7924320" y="0"/>
            <a:ext cx="4275360" cy="6812280"/>
          </a:xfrm>
          <a:custGeom>
            <a:avLst/>
            <a:gdLst>
              <a:gd name="textAreaLeft" fmla="*/ 0 w 4275360"/>
              <a:gd name="textAreaRight" fmla="*/ 4275720 w 4275360"/>
              <a:gd name="textAreaTop" fmla="*/ 0 h 6812280"/>
              <a:gd name="textAreaBottom" fmla="*/ 6812640 h 6812280"/>
            </a:gdLst>
            <a:ahLst/>
            <a:rect l="textAreaLeft" t="textAreaTop" r="textAreaRight" b="textAreaBottom"/>
            <a:pathLst>
              <a:path w="10211" h="10000">
                <a:moveTo>
                  <a:pt x="10211" y="10000"/>
                </a:moveTo>
                <a:lnTo>
                  <a:pt x="0" y="9323"/>
                </a:lnTo>
                <a:lnTo>
                  <a:pt x="10211" y="0"/>
                </a:lnTo>
                <a:lnTo>
                  <a:pt x="10211" y="10000"/>
                </a:lnTo>
                <a:close/>
              </a:path>
            </a:pathLst>
          </a:cu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35" name="Google Shape;47;p6"/>
          <p:cNvSpPr/>
          <p:nvPr/>
        </p:nvSpPr>
        <p:spPr>
          <a:xfrm>
            <a:off x="0" y="5706720"/>
            <a:ext cx="7489440" cy="1171440"/>
          </a:xfrm>
          <a:custGeom>
            <a:avLst/>
            <a:gdLst>
              <a:gd name="textAreaLeft" fmla="*/ 0 w 7489440"/>
              <a:gd name="textAreaRight" fmla="*/ 7489800 w 7489440"/>
              <a:gd name="textAreaTop" fmla="*/ 0 h 1171440"/>
              <a:gd name="textAreaBottom" fmla="*/ 1171800 h 1171440"/>
            </a:gdLst>
            <a:ahLst/>
            <a:rect l="textAreaLeft" t="textAreaTop" r="textAreaRight" b="textAreaBottom"/>
            <a:pathLst>
              <a:path w="4712" h="552">
                <a:moveTo>
                  <a:pt x="4712" y="356"/>
                </a:moveTo>
                <a:lnTo>
                  <a:pt x="4169" y="552"/>
                </a:lnTo>
                <a:lnTo>
                  <a:pt x="0" y="552"/>
                </a:lnTo>
                <a:lnTo>
                  <a:pt x="0" y="0"/>
                </a:lnTo>
                <a:lnTo>
                  <a:pt x="4712" y="356"/>
                </a:lnTo>
                <a:close/>
              </a:path>
            </a:pathLst>
          </a:cu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020680" y="258480"/>
            <a:ext cx="8214480" cy="6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fr-CA" sz="36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649520" y="2437560"/>
            <a:ext cx="3834360" cy="3291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Google Shape;51;p7"/>
          <p:cNvSpPr/>
          <p:nvPr/>
        </p:nvSpPr>
        <p:spPr>
          <a:xfrm rot="16200000">
            <a:off x="10095840" y="4747680"/>
            <a:ext cx="1238400" cy="2981880"/>
          </a:xfrm>
          <a:prstGeom prst="triangle">
            <a:avLst>
              <a:gd name="adj" fmla="val 58762"/>
            </a:avLst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41" name="Google Shape;52;p7"/>
          <p:cNvSpPr/>
          <p:nvPr/>
        </p:nvSpPr>
        <p:spPr>
          <a:xfrm flipH="1">
            <a:off x="6321960" y="6194160"/>
            <a:ext cx="5466240" cy="663480"/>
          </a:xfrm>
          <a:prstGeom prst="triangle">
            <a:avLst>
              <a:gd name="adj" fmla="val 50000"/>
            </a:avLst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42" name="Google Shape;53;p7"/>
          <p:cNvSpPr/>
          <p:nvPr/>
        </p:nvSpPr>
        <p:spPr>
          <a:xfrm>
            <a:off x="0" y="5029200"/>
            <a:ext cx="6095520" cy="1828440"/>
          </a:xfrm>
          <a:prstGeom prst="rtTriangl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7030440" y="2437560"/>
            <a:ext cx="3834360" cy="3291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6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Google Shape;55;p7"/>
          <p:cNvSpPr/>
          <p:nvPr/>
        </p:nvSpPr>
        <p:spPr>
          <a:xfrm>
            <a:off x="2862360" y="1257480"/>
            <a:ext cx="1236240" cy="1135440"/>
          </a:xfrm>
          <a:prstGeom prst="ellips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45" name="Google Shape;56;p7"/>
          <p:cNvSpPr/>
          <p:nvPr/>
        </p:nvSpPr>
        <p:spPr>
          <a:xfrm>
            <a:off x="8164440" y="1252080"/>
            <a:ext cx="1236240" cy="1135440"/>
          </a:xfrm>
          <a:prstGeom prst="ellipse">
            <a:avLst/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cxnSp>
        <p:nvCxnSpPr>
          <p:cNvPr id="46" name="Google Shape;57;p7"/>
          <p:cNvCxnSpPr/>
          <p:nvPr/>
        </p:nvCxnSpPr>
        <p:spPr>
          <a:xfrm>
            <a:off x="6131520" y="1725480"/>
            <a:ext cx="360" cy="4955760"/>
          </a:xfrm>
          <a:prstGeom prst="straightConnector1">
            <a:avLst/>
          </a:prstGeom>
          <a:ln w="28575">
            <a:solidFill>
              <a:srgbClr val="bfbfbf"/>
            </a:solidFill>
            <a:miter/>
          </a:ln>
        </p:spPr>
      </p:cxn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59;p8"/>
          <p:cNvSpPr/>
          <p:nvPr/>
        </p:nvSpPr>
        <p:spPr>
          <a:xfrm rot="16200000">
            <a:off x="10095840" y="4747680"/>
            <a:ext cx="1238400" cy="2981880"/>
          </a:xfrm>
          <a:prstGeom prst="triangle">
            <a:avLst>
              <a:gd name="adj" fmla="val 58762"/>
            </a:avLst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48" name="Google Shape;60;p8"/>
          <p:cNvSpPr/>
          <p:nvPr/>
        </p:nvSpPr>
        <p:spPr>
          <a:xfrm flipH="1">
            <a:off x="6321960" y="6194160"/>
            <a:ext cx="5466240" cy="663480"/>
          </a:xfrm>
          <a:prstGeom prst="triangle">
            <a:avLst>
              <a:gd name="adj" fmla="val 50000"/>
            </a:avLst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49" name="Google Shape;61;p8"/>
          <p:cNvSpPr/>
          <p:nvPr/>
        </p:nvSpPr>
        <p:spPr>
          <a:xfrm>
            <a:off x="0" y="5029200"/>
            <a:ext cx="6095520" cy="1828440"/>
          </a:xfrm>
          <a:prstGeom prst="rtTriangl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448360" y="324360"/>
            <a:ext cx="7329600" cy="649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fr-CA" sz="36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68280" y="2566440"/>
            <a:ext cx="2919960" cy="339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Google Shape;64;p8"/>
          <p:cNvSpPr/>
          <p:nvPr/>
        </p:nvSpPr>
        <p:spPr>
          <a:xfrm>
            <a:off x="2115720" y="1238760"/>
            <a:ext cx="1236240" cy="1135440"/>
          </a:xfrm>
          <a:prstGeom prst="ellips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53" name="Google Shape;65;p8"/>
          <p:cNvSpPr/>
          <p:nvPr/>
        </p:nvSpPr>
        <p:spPr>
          <a:xfrm>
            <a:off x="5477760" y="1238760"/>
            <a:ext cx="1236240" cy="1135440"/>
          </a:xfrm>
          <a:prstGeom prst="ellipse">
            <a:avLst/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54" name="Google Shape;66;p8"/>
          <p:cNvSpPr/>
          <p:nvPr/>
        </p:nvSpPr>
        <p:spPr>
          <a:xfrm>
            <a:off x="8839800" y="1238760"/>
            <a:ext cx="1236240" cy="1135440"/>
          </a:xfrm>
          <a:prstGeom prst="ellipse">
            <a:avLst/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36080" y="2566440"/>
            <a:ext cx="2919960" cy="339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003520" y="2566440"/>
            <a:ext cx="2919960" cy="339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7" name="Google Shape;69;p8"/>
          <p:cNvCxnSpPr/>
          <p:nvPr/>
        </p:nvCxnSpPr>
        <p:spPr>
          <a:xfrm>
            <a:off x="4407840" y="1238760"/>
            <a:ext cx="360" cy="4955760"/>
          </a:xfrm>
          <a:prstGeom prst="straightConnector1">
            <a:avLst/>
          </a:prstGeom>
          <a:ln w="28575">
            <a:solidFill>
              <a:srgbClr val="bfbfbf"/>
            </a:solidFill>
            <a:miter/>
          </a:ln>
        </p:spPr>
      </p:cxnSp>
      <p:cxnSp>
        <p:nvCxnSpPr>
          <p:cNvPr id="58" name="Google Shape;70;p8"/>
          <p:cNvCxnSpPr/>
          <p:nvPr/>
        </p:nvCxnSpPr>
        <p:spPr>
          <a:xfrm>
            <a:off x="7786080" y="1238760"/>
            <a:ext cx="360" cy="4955760"/>
          </a:xfrm>
          <a:prstGeom prst="straightConnector1">
            <a:avLst/>
          </a:prstGeom>
          <a:ln w="28575">
            <a:solidFill>
              <a:srgbClr val="bfbfbf"/>
            </a:solidFill>
            <a:miter/>
          </a:ln>
        </p:spPr>
      </p:cxn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418840" y="501480"/>
            <a:ext cx="7344360" cy="678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>
              <a:buNone/>
            </a:pPr>
            <a:r>
              <a:rPr b="0" lang="fr-CA" sz="36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0" name="Google Shape;73;p9"/>
          <p:cNvGrpSpPr/>
          <p:nvPr/>
        </p:nvGrpSpPr>
        <p:grpSpPr>
          <a:xfrm>
            <a:off x="-9720" y="0"/>
            <a:ext cx="12201840" cy="6872400"/>
            <a:chOff x="-9720" y="0"/>
            <a:chExt cx="12201840" cy="6872400"/>
          </a:xfrm>
        </p:grpSpPr>
        <p:sp>
          <p:nvSpPr>
            <p:cNvPr id="61" name="Google Shape;74;p9"/>
            <p:cNvSpPr/>
            <p:nvPr/>
          </p:nvSpPr>
          <p:spPr>
            <a:xfrm rot="5400000">
              <a:off x="3531600" y="-3541320"/>
              <a:ext cx="2554200" cy="9637200"/>
            </a:xfrm>
            <a:prstGeom prst="rtTriangle">
              <a:avLst/>
            </a:prstGeom>
            <a:solidFill>
              <a:srgbClr val="f2f2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lt1"/>
                </a:solidFill>
                <a:latin typeface="Raleway"/>
                <a:ea typeface="Raleway"/>
              </a:endParaRPr>
            </a:p>
          </p:txBody>
        </p:sp>
        <p:sp>
          <p:nvSpPr>
            <p:cNvPr id="62" name="Google Shape;75;p9"/>
            <p:cNvSpPr/>
            <p:nvPr/>
          </p:nvSpPr>
          <p:spPr>
            <a:xfrm>
              <a:off x="0" y="4804200"/>
              <a:ext cx="2554200" cy="2067840"/>
            </a:xfrm>
            <a:prstGeom prst="rtTriangle">
              <a:avLst/>
            </a:prstGeom>
            <a:solidFill>
              <a:srgbClr val="29abe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lt1"/>
                </a:solidFill>
                <a:latin typeface="Raleway"/>
                <a:ea typeface="Raleway"/>
              </a:endParaRPr>
            </a:p>
          </p:txBody>
        </p:sp>
        <p:sp>
          <p:nvSpPr>
            <p:cNvPr id="63" name="Google Shape;76;p9"/>
            <p:cNvSpPr/>
            <p:nvPr/>
          </p:nvSpPr>
          <p:spPr>
            <a:xfrm rot="10800000">
              <a:off x="9637920" y="360"/>
              <a:ext cx="2554200" cy="2067840"/>
            </a:xfrm>
            <a:prstGeom prst="rtTriangle">
              <a:avLst/>
            </a:prstGeom>
            <a:solidFill>
              <a:srgbClr val="f7931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lt1"/>
                </a:solidFill>
                <a:latin typeface="Raleway"/>
                <a:ea typeface="Raleway"/>
              </a:endParaRPr>
            </a:p>
          </p:txBody>
        </p:sp>
        <p:sp>
          <p:nvSpPr>
            <p:cNvPr id="64" name="Google Shape;77;p9"/>
            <p:cNvSpPr/>
            <p:nvPr/>
          </p:nvSpPr>
          <p:spPr>
            <a:xfrm rot="16200000">
              <a:off x="6095880" y="776520"/>
              <a:ext cx="2554200" cy="9637200"/>
            </a:xfrm>
            <a:prstGeom prst="rtTriangle">
              <a:avLst/>
            </a:prstGeom>
            <a:solidFill>
              <a:srgbClr val="f2f2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chemeClr val="lt1"/>
                </a:solidFill>
                <a:latin typeface="Raleway"/>
                <a:ea typeface="Raleway"/>
              </a:endParaRPr>
            </a:p>
          </p:txBody>
        </p:sp>
      </p:grp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github.com/OpenAPITools/openapi-generator" TargetMode="External"/><Relationship Id="rId2" Type="http://schemas.openxmlformats.org/officeDocument/2006/relationships/slideLayout" Target="../slideLayouts/slideLayout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s://medium.com/swlh/generate-microservices-quickly-with-yeoman-bc8b8453ea80" TargetMode="External"/><Relationship Id="rId2" Type="http://schemas.openxmlformats.org/officeDocument/2006/relationships/hyperlink" Target="https://www.youtube.com/watch?v=UuVK4qX_J64" TargetMode="External"/><Relationship Id="rId3" Type="http://schemas.openxmlformats.org/officeDocument/2006/relationships/hyperlink" Target="https://www.toptal.com/nodejs/let-loopback-do-it-a-walkthrough-of-the-node-api-framework-you-ve-been-dreaming-of" TargetMode="External"/><Relationship Id="rId4" Type="http://schemas.openxmlformats.org/officeDocument/2006/relationships/slideLayout" Target="../slideLayouts/slideLayout8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s://github.com/loopbackio/loopback-next" TargetMode="External"/><Relationship Id="rId2" Type="http://schemas.openxmlformats.org/officeDocument/2006/relationships/hyperlink" Target="https://github.com/loopbackio/loopback-next/blob/master/docs/site/Tutorials.md" TargetMode="External"/><Relationship Id="rId3" Type="http://schemas.openxmlformats.org/officeDocument/2006/relationships/hyperlink" Target="https://loopback.io/doc/en/lb2/Next-steps.html" TargetMode="External"/><Relationship Id="rId4" Type="http://schemas.openxmlformats.org/officeDocument/2006/relationships/hyperlink" Target="https://medium.com/beadlist/tutorial-using-loopback-4-together-with-next-js-on-one-heroku-instance-306dd76d02a6" TargetMode="External"/><Relationship Id="rId5" Type="http://schemas.openxmlformats.org/officeDocument/2006/relationships/hyperlink" Target="https://www.youtube.com/watch?v=UuVK4qX_J64" TargetMode="External"/><Relationship Id="rId6" Type="http://schemas.openxmlformats.org/officeDocument/2006/relationships/hyperlink" Target="https://www.youtube.com/watch?v=jQ6abvNmQiA" TargetMode="External"/><Relationship Id="rId7" Type="http://schemas.openxmlformats.org/officeDocument/2006/relationships/slideLayout" Target="../slideLayouts/slideLayout8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https://www.datacamp.com/tutorial/graphql-vs-rest" TargetMode="Externa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blog.apilayer.com/what-is-scaffolding-in-an-api/" TargetMode="External"/><Relationship Id="rId2" Type="http://schemas.openxmlformats.org/officeDocument/2006/relationships/hyperlink" Target="https://en.wikipedia.org/wiki/Scaffold_(programming)" TargetMode="External"/><Relationship Id="rId3" Type="http://schemas.openxmlformats.org/officeDocument/2006/relationships/hyperlink" Target="https://stackoverflow.com/questions/235018/what-is-scaffolding-is-it-a-term-for-a-particular-platform" TargetMode="External"/><Relationship Id="rId4" Type="http://schemas.openxmlformats.org/officeDocument/2006/relationships/hyperlink" Target="https://www.opslevel.com/blog/cookiecutter-vs-yeoman-choosing-the-right-scaffolder-for-your-service" TargetMode="External"/><Relationship Id="rId5" Type="http://schemas.openxmlformats.org/officeDocument/2006/relationships/slideLayout" Target="../slideLayouts/slideLayout8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s://medium.com/@codemass/battle-of-the-titans-nestjs-vs-loopback-framework-which-is-the-best-and-which-one-to-use-e01a6b8afd2c" TargetMode="External"/><Relationship Id="rId2" Type="http://schemas.openxmlformats.org/officeDocument/2006/relationships/hyperlink" Target="https://www.quora.com/What-is-your-review-of-LoopBack-Node-js-framework" TargetMode="External"/><Relationship Id="rId3" Type="http://schemas.openxmlformats.org/officeDocument/2006/relationships/slideLayout" Target="../slideLayouts/slideLayou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s://loopback.io/what-our-users-say.html" TargetMode="External"/><Relationship Id="rId2" Type="http://schemas.openxmlformats.org/officeDocument/2006/relationships/hyperlink" Target="https://loopback.io/doc/en/lb4/Examples.html" TargetMode="External"/><Relationship Id="rId3" Type="http://schemas.openxmlformats.org/officeDocument/2006/relationships/hyperlink" Target="https://stackshare.io/stackups/loopback-vs-yeoman" TargetMode="External"/><Relationship Id="rId4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148440" y="1017360"/>
            <a:ext cx="6237360" cy="298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5600" spc="-1" strike="noStrike">
                <a:solidFill>
                  <a:srgbClr val="bfbfbf"/>
                </a:solidFill>
                <a:latin typeface="Arial"/>
                <a:ea typeface="Arial"/>
              </a:rPr>
              <a:t>PRÉPARATION</a:t>
            </a:r>
            <a:endParaRPr b="0" lang="fr-CA" sz="56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endParaRPr b="0" lang="fr-CA" sz="15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5200" spc="-1" strike="noStrike">
                <a:solidFill>
                  <a:srgbClr val="f6b26b"/>
                </a:solidFill>
                <a:latin typeface="Oswald"/>
                <a:ea typeface="Oswald"/>
              </a:rPr>
              <a:t>GÉNÉRATEURS</a:t>
            </a:r>
            <a:endParaRPr b="0" lang="fr-CA" sz="5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5200" spc="-1" strike="noStrike">
                <a:solidFill>
                  <a:srgbClr val="f6b26b"/>
                </a:solidFill>
                <a:latin typeface="Oswald"/>
                <a:ea typeface="Oswald"/>
              </a:rPr>
              <a:t>&amp; QUERY</a:t>
            </a:r>
            <a:endParaRPr b="0" lang="fr-CA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Google Shape;90;p11"/>
          <p:cNvSpPr/>
          <p:nvPr/>
        </p:nvSpPr>
        <p:spPr>
          <a:xfrm>
            <a:off x="131760" y="4190760"/>
            <a:ext cx="552276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lt1"/>
                </a:solidFill>
                <a:latin typeface="Bree Serif"/>
                <a:ea typeface="Bree Serif"/>
              </a:rPr>
              <a:t>Savoir-Lire &amp; 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lt1"/>
                </a:solidFill>
                <a:latin typeface="Bree Serif"/>
                <a:ea typeface="Bree Serif"/>
              </a:rPr>
              <a:t>Preuves de concept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Google Shape;91;p11"/>
          <p:cNvSpPr/>
          <p:nvPr/>
        </p:nvSpPr>
        <p:spPr>
          <a:xfrm>
            <a:off x="8276400" y="5646960"/>
            <a:ext cx="1476720" cy="1075680"/>
          </a:xfrm>
          <a:prstGeom prst="ellipse">
            <a:avLst/>
          </a:prstGeom>
          <a:solidFill>
            <a:srgbClr val="ffffff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000000"/>
                </a:solidFill>
                <a:latin typeface="Arial"/>
                <a:ea typeface="Arial"/>
              </a:rPr>
              <a:t>5%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54;p20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Google Shape;155;p20"/>
          <p:cNvSpPr/>
          <p:nvPr/>
        </p:nvSpPr>
        <p:spPr>
          <a:xfrm>
            <a:off x="792360" y="1428480"/>
            <a:ext cx="11289600" cy="48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3 ) LE NIVEAU APPLICATIONS 🎀🎀🎀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QUESTIONS d'ÉTUDES de CAS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En utilisant le site officiel et vos propres recherches :</a:t>
            </a:r>
            <a:br>
              <a:rPr sz="1600"/>
            </a:br>
            <a:r>
              <a:rPr b="1" lang="en-US" sz="14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1"/>
              </a:rPr>
              <a:t>https://github.com/OpenAPITools/openapi-generator</a:t>
            </a:r>
            <a:r>
              <a:rPr b="1" lang="en-US" sz="14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Pourquoi OpenAI propose-t-elle un générateur en lien avec son api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Pour faciliter le développement d’application qui utiliseront leur API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Quelle est l'url du vrai site générateur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*JOKER*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Quelle est la liste des langages dans lesquels on peut générer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ActionScript, Ada, Apex, Bash, C, C#, Clojure, Crystal, Dart, Elixir, Elm, Eiffel, Erlang, Go, Groovy, Haskell, Java, Jetbrains HTTP Client, Julia, k6, Kotlin, Lua, N4JS, Nim, Node.js/JavaScript, Objective-C, OCaml, Perl, PHP, PowerShell, Python, R, Ruby, Rust, Swift, Typescript, XoJo, Zapier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Google Shape;156;p20"/>
          <p:cNvSpPr/>
          <p:nvPr/>
        </p:nvSpPr>
        <p:spPr>
          <a:xfrm>
            <a:off x="10583280" y="293400"/>
            <a:ext cx="1379160" cy="528120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ffffff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individuel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61;p21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Google Shape;162;p21"/>
          <p:cNvSpPr/>
          <p:nvPr/>
        </p:nvSpPr>
        <p:spPr>
          <a:xfrm>
            <a:off x="792360" y="1428480"/>
            <a:ext cx="11399400" cy="503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4 ) LE NIVEAU PROGRAMMEUR 👨‍💻👩‍💻👩‍💻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Voici des ressources qui peuvent vous aider à répondre aux questions de la diapo suivante :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1"/>
              </a:rPr>
              <a:t>https://medium.com/swlh/generate-microservices-quickly-with-yeoman-bc8b8453ea80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br>
              <a:rPr sz="1600"/>
            </a:br>
            <a:r>
              <a:rPr b="1" lang="en-US" sz="2300" spc="-1" strike="noStrike">
                <a:solidFill>
                  <a:srgbClr val="0f0f0f"/>
                </a:solidFill>
                <a:highlight>
                  <a:srgbClr val="ffffff"/>
                </a:highlight>
                <a:latin typeface="Roboto"/>
                <a:ea typeface="Roboto"/>
              </a:rPr>
              <a:t>How to Generate REST APIs with Loopback 4</a:t>
            </a:r>
            <a:endParaRPr b="0" lang="fr-CA" sz="2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2"/>
              </a:rPr>
              <a:t>https://www.youtube.com/watch?v=UuVK4qX_J64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3"/>
              </a:rPr>
              <a:t>https://www.toptal.com/nodejs/let-loopback-do-it-a-walkthrough-of-the-node-api-framework-you-ve-been-dreaming-of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67;p22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Google Shape;168;p22"/>
          <p:cNvSpPr/>
          <p:nvPr/>
        </p:nvSpPr>
        <p:spPr>
          <a:xfrm>
            <a:off x="792360" y="1428480"/>
            <a:ext cx="11181960" cy="552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4 ) LE NIVEAU PROGRAMMEUR 👨‍💻👩‍💻👩‍💻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POUR LA TECHNOLOGIE 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Loopback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r>
              <a:rPr b="1" lang="en-US" sz="1600" spc="-1" strike="noStrike">
                <a:solidFill>
                  <a:srgbClr val="cccccc"/>
                </a:solidFill>
                <a:latin typeface="Raleway"/>
                <a:ea typeface="Raleway"/>
              </a:rPr>
              <a:t>(remplacer X par Yeoman ou Loopback)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Quelle est l'url pour télécharger les librairies de développement ?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  <a:hlinkClick r:id="rId1"/>
              </a:rPr>
              <a:t>https://github.com/loopbackio/loopback-next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Quelle est la licence de cette technologie ?  Quel organisme ou cie est l'auteur ?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Open source sous licence MIT, StrongLoop, sous-companie d’IBM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Quels sont les langages avec lesquels ont peut l'utiliser ?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Javascript et typescript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Donnez un échantillon de code pour votre technologie (dans la diapo précédente)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Donnez au moins 5 sources ou tutoriels débutants pour tester votre technologie.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  <a:hlinkClick r:id="rId2"/>
              </a:rPr>
              <a:t>https://github.com/loopbackio/loopback-next/blob/master/docs/site/Tutorials.md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  <a:hlinkClick r:id="rId3"/>
              </a:rPr>
              <a:t>https://loopback.io/doc/en/lb2/Next-steps.html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  <a:hlinkClick r:id="rId4"/>
              </a:rPr>
              <a:t>https://medium.com/beadlist/tutorial-using-loopback-4-together-with-next-js-on-one-heroku-instance-306dd76d02a6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  <a:hlinkClick r:id="rId5"/>
              </a:rPr>
              <a:t>https://www.youtube.com/watch?v=UuVK4qX_J64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  <a:hlinkClick r:id="rId6"/>
              </a:rPr>
              <a:t>https://www.youtube.com/watch?v=jQ6abvNmQiA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Allez à la section preuve de concept, vous êtes prêts.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Google Shape;169;p22"/>
          <p:cNvSpPr/>
          <p:nvPr/>
        </p:nvSpPr>
        <p:spPr>
          <a:xfrm>
            <a:off x="10583280" y="293400"/>
            <a:ext cx="1379160" cy="528120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ffffff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individuel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67;p 2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Google Shape;168;p 2"/>
          <p:cNvSpPr/>
          <p:nvPr/>
        </p:nvSpPr>
        <p:spPr>
          <a:xfrm>
            <a:off x="792360" y="1428480"/>
            <a:ext cx="11181960" cy="543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4 ) LE NIVEAU PROGRAMMEUR 👨‍💻👩‍💻👩‍💻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POUR LA TECHNOLOGIE 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Loopback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r>
              <a:rPr b="1" lang="en-US" sz="1600" spc="-1" strike="noStrike">
                <a:solidFill>
                  <a:srgbClr val="cccccc"/>
                </a:solidFill>
                <a:latin typeface="Raleway"/>
                <a:ea typeface="Raleway"/>
              </a:rPr>
              <a:t>(remplacer X par Yeoman ou Loopback)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Donnez un échantillon de code pour votre technologie (dans la diapo précédente)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frontend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import React from 'react';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Définition du type correspondant aux données renvoyées par LoopBack 4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interface Product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id: number;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name: string;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price: number;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Fonction asynchrone pour appeler l'API LoopBack 4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async function fetchProducts(): Promise&lt;Product[]&gt;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Remplacez l'URL par l'adresse de votre serveur LoopBack 4 (généralement le port 3000 ou 4000)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const res = await fetch('http://localhost:4000/products',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cache: 'no-store', // Désactive le cache pour toujours avoir les données fraîches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});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if (!res.ok)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throw new Error('Erreur lors de la récupération des produits');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return res.json();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Google Shape;169;p 2"/>
          <p:cNvSpPr/>
          <p:nvPr/>
        </p:nvSpPr>
        <p:spPr>
          <a:xfrm>
            <a:off x="10583280" y="293400"/>
            <a:ext cx="1379160" cy="528120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ffffff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individuel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67;p 1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Google Shape;168;p 1"/>
          <p:cNvSpPr/>
          <p:nvPr/>
        </p:nvSpPr>
        <p:spPr>
          <a:xfrm>
            <a:off x="792360" y="1428480"/>
            <a:ext cx="11181960" cy="558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4 ) LE NIVEAU PROGRAMMEUR 👨‍💻👩‍💻👩‍💻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POUR LA TECHNOLOGIE 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Loopback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r>
              <a:rPr b="1" lang="en-US" sz="1600" spc="-1" strike="noStrike">
                <a:solidFill>
                  <a:srgbClr val="cccccc"/>
                </a:solidFill>
                <a:latin typeface="Raleway"/>
                <a:ea typeface="Raleway"/>
              </a:rPr>
              <a:t>(remplacer X par Yeoman ou Loopback)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r>
              <a:rPr b="0" lang="en-US" sz="1800" spc="-1" strike="noStrike">
                <a:solidFill>
                  <a:srgbClr val="000000"/>
                </a:solidFill>
                <a:latin typeface="Raleway"/>
                <a:ea typeface="Raleway"/>
              </a:rPr>
              <a:t>Donnez un échantillon de code pour votre technologie (dans la diapo précédente)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buClr>
                <a:srgbClr val="000000"/>
              </a:buClr>
              <a:buFont typeface="Raleway"/>
              <a:buAutoNum type="arabicPeriod"/>
              <a:tabLst>
                <a:tab algn="l" pos="0"/>
              </a:tabLst>
            </a:pP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backend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import {get} from '@loopback/rest';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Définition d'une interface simple pour nos produits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interface Product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id: number;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name: string;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price: number;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export class ProductController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constructor() {}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Le décorateur @get expose cette méthode sur l'URL: /products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@get('/products')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async getProducts(): Promise&lt;Product[]&gt; {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// Simulation de données provenant d'une base de données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return [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{ id: 1, name: 'Clavier Mécanique', price: 89 },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{ id: 2, name: 'Souris Sans Fil', price: 49 },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{ id: 3, name: 'Écran 4K', price: 349 },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];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  </a:t>
            </a: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0000"/>
                </a:solidFill>
                <a:latin typeface="Raleway"/>
                <a:ea typeface="Raleway"/>
              </a:rPr>
              <a:t>}</a:t>
            </a:r>
            <a:endParaRPr b="0" lang="fr-CA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Google Shape;169;p 1"/>
          <p:cNvSpPr/>
          <p:nvPr/>
        </p:nvSpPr>
        <p:spPr>
          <a:xfrm>
            <a:off x="10583280" y="293400"/>
            <a:ext cx="1379160" cy="528120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ffffff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individuel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767560" y="1322280"/>
            <a:ext cx="6237360" cy="298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5600" spc="-1" strike="noStrike">
                <a:solidFill>
                  <a:srgbClr val="bfbfbf"/>
                </a:solidFill>
                <a:latin typeface="Arial"/>
                <a:ea typeface="Arial"/>
              </a:rPr>
              <a:t>PRÉPARATION</a:t>
            </a:r>
            <a:endParaRPr b="0" lang="fr-CA" sz="56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endParaRPr b="0" lang="fr-CA" sz="15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5500" spc="-1" strike="noStrike">
                <a:solidFill>
                  <a:srgbClr val="f6b26b"/>
                </a:solidFill>
                <a:latin typeface="Lato"/>
                <a:ea typeface="Lato"/>
              </a:rPr>
              <a:t>QUERY TOOL</a:t>
            </a:r>
            <a:endParaRPr b="0" lang="fr-CA" sz="5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Google Shape;175;p23"/>
          <p:cNvSpPr/>
          <p:nvPr/>
        </p:nvSpPr>
        <p:spPr>
          <a:xfrm>
            <a:off x="131760" y="4190760"/>
            <a:ext cx="552276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lt1"/>
                </a:solidFill>
                <a:latin typeface="Bree Serif"/>
                <a:ea typeface="Bree Serif"/>
              </a:rPr>
              <a:t>Savoir-Lire &amp; 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lt1"/>
                </a:solidFill>
                <a:latin typeface="Bree Serif"/>
                <a:ea typeface="Bree Serif"/>
              </a:rPr>
              <a:t>Preuves de concept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80;p24"/>
          <p:cNvSpPr/>
          <p:nvPr/>
        </p:nvSpPr>
        <p:spPr>
          <a:xfrm>
            <a:off x="269280" y="821520"/>
            <a:ext cx="537516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chemeClr val="dk1"/>
                </a:solidFill>
                <a:latin typeface="Arial"/>
                <a:ea typeface="Arial"/>
              </a:rPr>
              <a:t>TECHNOLOGIES explorées</a:t>
            </a:r>
            <a:endParaRPr b="0" lang="fr-CA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Google Shape;181;p24"/>
          <p:cNvSpPr/>
          <p:nvPr/>
        </p:nvSpPr>
        <p:spPr>
          <a:xfrm>
            <a:off x="1022760" y="2533680"/>
            <a:ext cx="3868200" cy="28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228600" indent="-228600">
              <a:lnSpc>
                <a:spcPct val="90000"/>
              </a:lnSpc>
              <a:tabLst>
                <a:tab algn="l" pos="0"/>
              </a:tabLst>
            </a:pPr>
            <a:endParaRPr b="0" lang="fr-CA" sz="13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120" name="Google Shape;182;p24"/>
          <p:cNvSpPr/>
          <p:nvPr/>
        </p:nvSpPr>
        <p:spPr>
          <a:xfrm flipH="1">
            <a:off x="2623320" y="239760"/>
            <a:ext cx="9343440" cy="6617880"/>
          </a:xfrm>
          <a:prstGeom prst="rtTriangle">
            <a:avLst/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121" name="Google Shape;183;p24"/>
          <p:cNvSpPr/>
          <p:nvPr/>
        </p:nvSpPr>
        <p:spPr>
          <a:xfrm flipH="1">
            <a:off x="3027960" y="239760"/>
            <a:ext cx="9051120" cy="6617880"/>
          </a:xfrm>
          <a:prstGeom prst="rtTriangl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122" name="Google Shape;184;p24"/>
          <p:cNvSpPr/>
          <p:nvPr/>
        </p:nvSpPr>
        <p:spPr>
          <a:xfrm flipH="1">
            <a:off x="3526920" y="0"/>
            <a:ext cx="8664480" cy="6857640"/>
          </a:xfrm>
          <a:prstGeom prst="rtTriangle">
            <a:avLst/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123" name="Google Shape;185;p24"/>
          <p:cNvSpPr/>
          <p:nvPr/>
        </p:nvSpPr>
        <p:spPr>
          <a:xfrm>
            <a:off x="297720" y="1774800"/>
            <a:ext cx="6401160" cy="31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3100" spc="-1" strike="noStrike">
                <a:solidFill>
                  <a:srgbClr val="f7931e"/>
                </a:solidFill>
                <a:latin typeface="Raleway"/>
                <a:ea typeface="Raleway"/>
              </a:rPr>
              <a:t>Coté serveur</a:t>
            </a: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  <a:p>
            <a:pPr marL="457200" indent="-425520" algn="just">
              <a:lnSpc>
                <a:spcPct val="100000"/>
              </a:lnSpc>
              <a:buClr>
                <a:srgbClr val="f7931e"/>
              </a:buClr>
              <a:buFont typeface="Raleway"/>
              <a:buChar char="●"/>
              <a:tabLst>
                <a:tab algn="l" pos="0"/>
              </a:tabLst>
            </a:pPr>
            <a:r>
              <a:rPr b="1" lang="en-US" sz="3100" spc="-1" strike="noStrike">
                <a:solidFill>
                  <a:srgbClr val="f7931e"/>
                </a:solidFill>
                <a:latin typeface="Raleway"/>
                <a:ea typeface="Raleway"/>
              </a:rPr>
              <a:t>GraphQL</a:t>
            </a: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 algn="just">
              <a:lnSpc>
                <a:spcPct val="100000"/>
              </a:lnSpc>
              <a:buClr>
                <a:srgbClr val="f7931e"/>
              </a:buClr>
              <a:buFont typeface="Raleway"/>
              <a:buChar char="○"/>
              <a:tabLst>
                <a:tab algn="l" pos="0"/>
              </a:tabLst>
            </a:pPr>
            <a:r>
              <a:rPr b="1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graphql-request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 algn="just">
              <a:lnSpc>
                <a:spcPct val="100000"/>
              </a:lnSpc>
              <a:buClr>
                <a:srgbClr val="f7931e"/>
              </a:buClr>
              <a:buFont typeface="Raleway"/>
              <a:buChar char="○"/>
              <a:tabLst>
                <a:tab algn="l" pos="0"/>
              </a:tabLst>
            </a:pPr>
            <a:r>
              <a:rPr b="1" lang="en-US" sz="1400" spc="-1" strike="noStrike">
                <a:solidFill>
                  <a:srgbClr val="f7931e"/>
                </a:solidFill>
                <a:latin typeface="Raleway"/>
                <a:ea typeface="Raleway"/>
              </a:rPr>
              <a:t>graphql-php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fr-CA" sz="3100" spc="-1" strike="noStrike">
                <a:solidFill>
                  <a:srgbClr val="f7931e"/>
                </a:solidFill>
                <a:latin typeface="Raleway"/>
                <a:ea typeface="Raleway"/>
              </a:rPr>
              <a:t>Lire l’article :</a:t>
            </a: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fr-CA" sz="2000" spc="-1" strike="noStrike" u="sng">
                <a:solidFill>
                  <a:srgbClr val="0563c1"/>
                </a:solidFill>
                <a:uFillTx/>
                <a:latin typeface="Raleway"/>
                <a:ea typeface="Raleway"/>
                <a:hlinkClick r:id="rId1"/>
              </a:rPr>
              <a:t>https://www.datacamp.com/tutorial/graphql-vs-rest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Google Shape;186;p24"/>
          <p:cNvSpPr/>
          <p:nvPr/>
        </p:nvSpPr>
        <p:spPr>
          <a:xfrm>
            <a:off x="5876640" y="6334920"/>
            <a:ext cx="6315120" cy="52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fr-CA" sz="1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25" name="Google Shape;187;p24"/>
          <p:cNvSpPr/>
          <p:nvPr/>
        </p:nvSpPr>
        <p:spPr>
          <a:xfrm>
            <a:off x="8442720" y="3130560"/>
            <a:ext cx="2895480" cy="248472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1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Doit être complété </a:t>
            </a:r>
            <a:r>
              <a:rPr b="1" lang="en-US" sz="1400" spc="-1" strike="noStrike">
                <a:solidFill>
                  <a:schemeClr val="dk1"/>
                </a:solidFill>
                <a:highlight>
                  <a:srgbClr val="33ccff"/>
                </a:highlight>
                <a:latin typeface="Arial"/>
                <a:ea typeface="Arial"/>
              </a:rPr>
              <a:t>AVANT</a:t>
            </a: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 la journée </a:t>
            </a:r>
            <a:br>
              <a:rPr sz="1400"/>
            </a:b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DEV CAMP à la fin de la session.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/>
          </p:nvPr>
        </p:nvSpPr>
        <p:spPr>
          <a:xfrm>
            <a:off x="2221200" y="1889640"/>
            <a:ext cx="7079040" cy="2619000"/>
          </a:xfrm>
          <a:prstGeom prst="rect">
            <a:avLst/>
          </a:prstGeom>
          <a:solidFill>
            <a:srgbClr val="efefef"/>
          </a:solidFill>
          <a:ln w="0">
            <a:noFill/>
          </a:ln>
        </p:spPr>
        <p:txBody>
          <a:bodyPr lIns="91440" rIns="91440" tIns="91440" bIns="91440" anchor="ctr">
            <a:noAutofit/>
          </a:bodyPr>
          <a:p>
            <a:pPr indent="0">
              <a:lnSpc>
                <a:spcPct val="115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100" spc="-1" strike="noStrike">
                <a:solidFill>
                  <a:schemeClr val="dk1"/>
                </a:solidFill>
                <a:latin typeface="Oswald"/>
                <a:ea typeface="Oswald"/>
              </a:rPr>
              <a:t>Vous avez droit à deux JOKERS :</a:t>
            </a:r>
            <a:br>
              <a:rPr sz="2100"/>
            </a:br>
            <a:r>
              <a:rPr b="1" lang="en-US" sz="4000" spc="-1" strike="noStrike">
                <a:solidFill>
                  <a:schemeClr val="dk1"/>
                </a:solidFill>
                <a:latin typeface="Oswald"/>
                <a:ea typeface="Oswald"/>
              </a:rPr>
              <a:t>🃏🃏</a:t>
            </a:r>
            <a:endParaRPr b="0" lang="fr-CA" sz="4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001"/>
              </a:spcBef>
              <a:spcAft>
                <a:spcPts val="1001"/>
              </a:spcAft>
              <a:buNone/>
              <a:tabLst>
                <a:tab algn="l" pos="0"/>
              </a:tabLst>
            </a:pPr>
            <a:r>
              <a:rPr b="1" lang="en-US" sz="2100" spc="-1" strike="noStrike">
                <a:solidFill>
                  <a:schemeClr val="dk1"/>
                </a:solidFill>
                <a:latin typeface="Oswald"/>
                <a:ea typeface="Oswald"/>
              </a:rPr>
              <a:t>Vous pouvez placer un JOKER à une sous-question dont vous ne savez pas la réponse sans perdre de points.</a:t>
            </a:r>
            <a:endParaRPr b="0" lang="fr-CA" sz="2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767560" y="1322280"/>
            <a:ext cx="6237360" cy="298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5600" spc="-1" strike="noStrike">
                <a:solidFill>
                  <a:srgbClr val="bfbfbf"/>
                </a:solidFill>
                <a:latin typeface="Arial"/>
                <a:ea typeface="Arial"/>
              </a:rPr>
              <a:t>PRÉPARATION</a:t>
            </a:r>
            <a:endParaRPr b="0" lang="fr-CA" sz="56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endParaRPr b="0" lang="fr-CA" sz="15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5500" spc="-1" strike="noStrike">
                <a:solidFill>
                  <a:srgbClr val="f6b26b"/>
                </a:solidFill>
                <a:latin typeface="Lato"/>
                <a:ea typeface="Lato"/>
              </a:rPr>
              <a:t>LES</a:t>
            </a:r>
            <a:endParaRPr b="0" lang="fr-CA" sz="55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5500" spc="-1" strike="noStrike">
                <a:solidFill>
                  <a:srgbClr val="f6b26b"/>
                </a:solidFill>
                <a:latin typeface="Lato"/>
                <a:ea typeface="Lato"/>
              </a:rPr>
              <a:t>GÉNÉRATEURS</a:t>
            </a:r>
            <a:endParaRPr b="0" lang="fr-CA" sz="5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Google Shape;102;p13"/>
          <p:cNvSpPr/>
          <p:nvPr/>
        </p:nvSpPr>
        <p:spPr>
          <a:xfrm>
            <a:off x="131760" y="4190760"/>
            <a:ext cx="552276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lt1"/>
                </a:solidFill>
                <a:latin typeface="Bree Serif"/>
                <a:ea typeface="Bree Serif"/>
              </a:rPr>
              <a:t>Savoir-Lire &amp; 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lt1"/>
                </a:solidFill>
                <a:latin typeface="Bree Serif"/>
                <a:ea typeface="Bree Serif"/>
              </a:rPr>
              <a:t>Preuves de concept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107;p14"/>
          <p:cNvSpPr/>
          <p:nvPr/>
        </p:nvSpPr>
        <p:spPr>
          <a:xfrm>
            <a:off x="269280" y="821520"/>
            <a:ext cx="5375160" cy="66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4000" spc="-1" strike="noStrike">
                <a:solidFill>
                  <a:schemeClr val="dk1"/>
                </a:solidFill>
                <a:latin typeface="Arial"/>
                <a:ea typeface="Arial"/>
              </a:rPr>
              <a:t>TECHNOLOGIES explorées</a:t>
            </a:r>
            <a:endParaRPr b="0" lang="fr-CA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Google Shape;108;p14"/>
          <p:cNvSpPr/>
          <p:nvPr/>
        </p:nvSpPr>
        <p:spPr>
          <a:xfrm>
            <a:off x="1017000" y="2564280"/>
            <a:ext cx="3868200" cy="28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marL="228600" indent="-228600">
              <a:lnSpc>
                <a:spcPct val="90000"/>
              </a:lnSpc>
              <a:tabLst>
                <a:tab algn="l" pos="0"/>
              </a:tabLst>
            </a:pPr>
            <a:endParaRPr b="0" lang="fr-CA" sz="1300" spc="-1" strike="noStrike">
              <a:solidFill>
                <a:schemeClr val="dk1"/>
              </a:solidFill>
              <a:latin typeface="Raleway"/>
              <a:ea typeface="Raleway"/>
            </a:endParaRPr>
          </a:p>
        </p:txBody>
      </p:sp>
      <p:sp>
        <p:nvSpPr>
          <p:cNvPr id="81" name="Google Shape;109;p14"/>
          <p:cNvSpPr/>
          <p:nvPr/>
        </p:nvSpPr>
        <p:spPr>
          <a:xfrm flipH="1">
            <a:off x="2623320" y="239760"/>
            <a:ext cx="9343440" cy="6617880"/>
          </a:xfrm>
          <a:prstGeom prst="rtTriangle">
            <a:avLst/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82" name="Google Shape;110;p14"/>
          <p:cNvSpPr/>
          <p:nvPr/>
        </p:nvSpPr>
        <p:spPr>
          <a:xfrm flipH="1">
            <a:off x="3027960" y="239760"/>
            <a:ext cx="9051120" cy="6617880"/>
          </a:xfrm>
          <a:prstGeom prst="rtTriangle">
            <a:avLst/>
          </a:prstGeom>
          <a:solidFill>
            <a:srgbClr val="f7931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83" name="Google Shape;111;p14"/>
          <p:cNvSpPr/>
          <p:nvPr/>
        </p:nvSpPr>
        <p:spPr>
          <a:xfrm flipH="1">
            <a:off x="3526920" y="0"/>
            <a:ext cx="8664480" cy="6857640"/>
          </a:xfrm>
          <a:prstGeom prst="rtTriangle">
            <a:avLst/>
          </a:prstGeom>
          <a:solidFill>
            <a:srgbClr val="29ab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fr-CA" sz="1800" spc="-1" strike="noStrike">
              <a:solidFill>
                <a:schemeClr val="lt1"/>
              </a:solidFill>
              <a:latin typeface="Raleway"/>
              <a:ea typeface="Raleway"/>
            </a:endParaRPr>
          </a:p>
        </p:txBody>
      </p:sp>
      <p:sp>
        <p:nvSpPr>
          <p:cNvPr id="84" name="Google Shape;112;p14"/>
          <p:cNvSpPr/>
          <p:nvPr/>
        </p:nvSpPr>
        <p:spPr>
          <a:xfrm>
            <a:off x="297720" y="1774800"/>
            <a:ext cx="7175520" cy="31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marL="457200" indent="-425520" algn="just">
              <a:lnSpc>
                <a:spcPct val="100000"/>
              </a:lnSpc>
              <a:buClr>
                <a:srgbClr val="f7931e"/>
              </a:buClr>
              <a:buFont typeface="Raleway"/>
              <a:buChar char="●"/>
            </a:pPr>
            <a:r>
              <a:rPr b="1" lang="en-US" sz="3100" spc="-1" strike="noStrike">
                <a:solidFill>
                  <a:srgbClr val="f7931e"/>
                </a:solidFill>
                <a:latin typeface="Raleway"/>
                <a:ea typeface="Raleway"/>
              </a:rPr>
              <a:t>LoopBack (loopback.js ou php)</a:t>
            </a: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  <a:p>
            <a:pPr marL="457200" indent="-425520" algn="just">
              <a:lnSpc>
                <a:spcPct val="100000"/>
              </a:lnSpc>
              <a:buClr>
                <a:srgbClr val="f7931e"/>
              </a:buClr>
              <a:buFont typeface="Raleway"/>
              <a:buChar char="●"/>
            </a:pPr>
            <a:r>
              <a:rPr b="1" lang="en-US" sz="3100" spc="-1" strike="noStrike">
                <a:solidFill>
                  <a:srgbClr val="f7931e"/>
                </a:solidFill>
                <a:latin typeface="Raleway"/>
                <a:ea typeface="Raleway"/>
              </a:rPr>
              <a:t>Yeoman (Node.JS)</a:t>
            </a: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  <a:p>
            <a:pPr marL="457200" indent="-425520" algn="just">
              <a:lnSpc>
                <a:spcPct val="100000"/>
              </a:lnSpc>
              <a:buClr>
                <a:srgbClr val="f7931e"/>
              </a:buClr>
              <a:buFont typeface="Raleway"/>
              <a:buChar char="●"/>
            </a:pPr>
            <a:r>
              <a:rPr b="1" lang="en-US" sz="3100" spc="-1" strike="noStrike">
                <a:solidFill>
                  <a:srgbClr val="f7931e"/>
                </a:solidFill>
                <a:latin typeface="Raleway"/>
                <a:ea typeface="Raleway"/>
              </a:rPr>
              <a:t>Retool</a:t>
            </a:r>
            <a:endParaRPr b="0" lang="fr-CA" sz="3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Google Shape;113;p14"/>
          <p:cNvSpPr/>
          <p:nvPr/>
        </p:nvSpPr>
        <p:spPr>
          <a:xfrm>
            <a:off x="5876640" y="6334920"/>
            <a:ext cx="6315120" cy="52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fr-CA" sz="1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86" name="Google Shape;114;p14"/>
          <p:cNvSpPr/>
          <p:nvPr/>
        </p:nvSpPr>
        <p:spPr>
          <a:xfrm>
            <a:off x="8442720" y="3130560"/>
            <a:ext cx="2895480" cy="248472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1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Doit être complété </a:t>
            </a:r>
            <a:r>
              <a:rPr b="1" lang="en-US" sz="1400" spc="-1" strike="noStrike">
                <a:solidFill>
                  <a:schemeClr val="dk1"/>
                </a:solidFill>
                <a:highlight>
                  <a:srgbClr val="33ccff"/>
                </a:highlight>
                <a:latin typeface="Arial"/>
                <a:ea typeface="Arial"/>
              </a:rPr>
              <a:t>AVANT</a:t>
            </a: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 la journée </a:t>
            </a:r>
            <a:br>
              <a:rPr sz="1400"/>
            </a:b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DEV CAMP à la fin de la session.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004400" y="1169280"/>
            <a:ext cx="3897720" cy="169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1.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LIRE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809640" y="2869200"/>
            <a:ext cx="4287240" cy="82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p>
            <a:pPr marL="228600" indent="-22860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dk1"/>
                </a:solidFill>
                <a:latin typeface="Raleway"/>
                <a:ea typeface="Raleway"/>
              </a:rPr>
              <a:t>Recherche sur les </a:t>
            </a:r>
            <a:br>
              <a:rPr sz="2000"/>
            </a:br>
            <a:r>
              <a:rPr b="0" lang="en-US" sz="2000" spc="-1" strike="noStrike">
                <a:solidFill>
                  <a:schemeClr val="dk1"/>
                </a:solidFill>
                <a:latin typeface="Raleway"/>
                <a:ea typeface="Raleway"/>
              </a:rPr>
              <a:t>Générateurs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Google Shape;121;p15"/>
          <p:cNvSpPr/>
          <p:nvPr/>
        </p:nvSpPr>
        <p:spPr>
          <a:xfrm>
            <a:off x="8442720" y="3130560"/>
            <a:ext cx="2895480" cy="248472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1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Doit être complété </a:t>
            </a:r>
            <a:r>
              <a:rPr b="1" lang="en-US" sz="1400" spc="-1" strike="noStrike">
                <a:solidFill>
                  <a:schemeClr val="dk1"/>
                </a:solidFill>
                <a:highlight>
                  <a:srgbClr val="33ccff"/>
                </a:highlight>
                <a:latin typeface="Arial"/>
                <a:ea typeface="Arial"/>
              </a:rPr>
              <a:t>AVANT</a:t>
            </a: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 la journée </a:t>
            </a:r>
            <a:br>
              <a:rPr sz="1400"/>
            </a:br>
            <a:r>
              <a:rPr b="0" lang="en-US" sz="1400" spc="-1" strike="noStrike">
                <a:solidFill>
                  <a:schemeClr val="dk1"/>
                </a:solidFill>
                <a:latin typeface="Arial"/>
                <a:ea typeface="Arial"/>
              </a:rPr>
              <a:t>DEV CAMP à la fin de la session.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126;p16"/>
          <p:cNvSpPr/>
          <p:nvPr/>
        </p:nvSpPr>
        <p:spPr>
          <a:xfrm>
            <a:off x="844560" y="2083680"/>
            <a:ext cx="2947680" cy="9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b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en-US" sz="5000" spc="-1" strike="noStrike">
                <a:solidFill>
                  <a:schemeClr val="dk1"/>
                </a:solidFill>
                <a:latin typeface="Arial"/>
                <a:ea typeface="Arial"/>
              </a:rPr>
              <a:t>SAVOIR-LIRE</a:t>
            </a:r>
            <a:endParaRPr b="0" lang="fr-CA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Google Shape;127;p16"/>
          <p:cNvSpPr/>
          <p:nvPr/>
        </p:nvSpPr>
        <p:spPr>
          <a:xfrm>
            <a:off x="844560" y="3059640"/>
            <a:ext cx="7079760" cy="245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chemeClr val="dk1"/>
                </a:solidFill>
                <a:latin typeface="Raleway"/>
                <a:ea typeface="Raleway"/>
              </a:rPr>
              <a:t>Effectuer une recherche sur les queues de messages.  Dupliquer le document.  Répondre aux questions posées directement dans le document.  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2" name="Google Shape;128;p16"/>
          <p:cNvGrpSpPr/>
          <p:nvPr/>
        </p:nvGrpSpPr>
        <p:grpSpPr>
          <a:xfrm>
            <a:off x="3792600" y="1157040"/>
            <a:ext cx="1600920" cy="1600920"/>
            <a:chOff x="3792600" y="1157040"/>
            <a:chExt cx="1600920" cy="1600920"/>
          </a:xfrm>
        </p:grpSpPr>
        <p:sp>
          <p:nvSpPr>
            <p:cNvPr id="93" name="Google Shape;129;p16"/>
            <p:cNvSpPr/>
            <p:nvPr/>
          </p:nvSpPr>
          <p:spPr>
            <a:xfrm>
              <a:off x="4841280" y="1157040"/>
              <a:ext cx="552240" cy="552240"/>
            </a:xfrm>
            <a:custGeom>
              <a:avLst/>
              <a:gdLst>
                <a:gd name="textAreaLeft" fmla="*/ 0 w 552240"/>
                <a:gd name="textAreaRight" fmla="*/ 552600 w 552240"/>
                <a:gd name="textAreaTop" fmla="*/ 0 h 552240"/>
                <a:gd name="textAreaBottom" fmla="*/ 552600 h 552240"/>
              </a:gdLst>
              <a:ahLst/>
              <a:rect l="textAreaLeft" t="textAreaTop" r="textAreaRight" b="textAreaBottom"/>
              <a:pathLst>
                <a:path w="6034" h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43434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rgbClr val="434343"/>
                </a:solidFill>
                <a:latin typeface="Raleway"/>
                <a:ea typeface="Raleway"/>
              </a:endParaRPr>
            </a:p>
          </p:txBody>
        </p:sp>
        <p:sp>
          <p:nvSpPr>
            <p:cNvPr id="94" name="Google Shape;130;p16"/>
            <p:cNvSpPr/>
            <p:nvPr/>
          </p:nvSpPr>
          <p:spPr>
            <a:xfrm>
              <a:off x="3792600" y="1367280"/>
              <a:ext cx="1390680" cy="1390680"/>
            </a:xfrm>
            <a:custGeom>
              <a:avLst/>
              <a:gdLst>
                <a:gd name="textAreaLeft" fmla="*/ 0 w 1390680"/>
                <a:gd name="textAreaRight" fmla="*/ 1391040 w 1390680"/>
                <a:gd name="textAreaTop" fmla="*/ 0 h 1390680"/>
                <a:gd name="textAreaBottom" fmla="*/ 1391040 h 1390680"/>
              </a:gdLst>
              <a:ahLst/>
              <a:rect l="textAreaLeft" t="textAreaTop" r="textAreaRight" b="textAreaBottom"/>
              <a:pathLst>
                <a:path w="15192" h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43434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fr-CA" sz="1800" spc="-1" strike="noStrike">
                <a:solidFill>
                  <a:srgbClr val="434343"/>
                </a:solidFill>
                <a:latin typeface="Raleway"/>
                <a:ea typeface="Raleway"/>
              </a:endParaRPr>
            </a:p>
          </p:txBody>
        </p:sp>
      </p:grp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135;p17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Google Shape;136;p17"/>
          <p:cNvSpPr/>
          <p:nvPr/>
        </p:nvSpPr>
        <p:spPr>
          <a:xfrm>
            <a:off x="792360" y="1428480"/>
            <a:ext cx="11181960" cy="503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1 ) EXPLORATION INITIATIQUE 🛸🛸🛸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QUESTIONS GÉNÉRALES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En utilisant les sources suivantes ou toute autre source :</a:t>
            </a:r>
            <a:br>
              <a:rPr sz="1600"/>
            </a:b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1"/>
              </a:rPr>
              <a:t>https://blog.apilayer.com/what-is-scaffolding-in-an-api/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&amp; </a:t>
            </a: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2"/>
              </a:rPr>
              <a:t>https://en.wikipedia.org/wiki/Scaffold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3"/>
              </a:rPr>
              <a:t>https://stackoverflow.com/questions/235018/what-is-scaffolding-is-it-a-term-for-a-particular-platform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 u="sng">
                <a:solidFill>
                  <a:schemeClr val="hlink"/>
                </a:solidFill>
                <a:highlight>
                  <a:srgbClr val="00ff00"/>
                </a:highlight>
                <a:uFillTx/>
                <a:latin typeface="Raleway"/>
                <a:ea typeface="Raleway"/>
                <a:hlinkClick r:id="rId4"/>
              </a:rPr>
              <a:t>https://www.opslevel.com/blog/cookiecutter-vs-yeoman-choosing-the-right-scaffolder-for-your-service</a:t>
            </a:r>
            <a:r>
              <a:rPr b="1" lang="en-US" sz="1600" spc="-1" strike="noStrike">
                <a:solidFill>
                  <a:srgbClr val="000000"/>
                </a:solidFill>
                <a:highlight>
                  <a:srgbClr val="00ff00"/>
                </a:highlight>
                <a:latin typeface="Raleway"/>
                <a:ea typeface="Raleway"/>
              </a:rPr>
              <a:t> 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Expliquez dans vos mots ce qu'est la technique de 'scaffolding generation'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Créer automatiquement et rapidement une version temporaire la plus simple possible de l’application.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En quoi la génération diffère-t-elle d'un framework ?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Le scaffolding est un code de départ qui sera modifié pour devenir l’application finale. Un framework est ensemble d’outil que l’application finale utilise.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Est-ce que vous pourrez réutiliser le générateur après avoir généré le code une fois </a:t>
            </a:r>
            <a:r>
              <a:rPr b="1" lang="en-US" sz="1600" spc="-1" strike="noStrike">
                <a:solidFill>
                  <a:srgbClr val="000000"/>
                </a:solidFill>
                <a:highlight>
                  <a:srgbClr val="00ff00"/>
                </a:highlight>
                <a:latin typeface="Raleway"/>
                <a:ea typeface="Raleway"/>
              </a:rPr>
              <a:t>(et modifié le code)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Non, le code généré est conçu pour être temporaire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141;p18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Google Shape;142;p18"/>
          <p:cNvSpPr/>
          <p:nvPr/>
        </p:nvSpPr>
        <p:spPr>
          <a:xfrm>
            <a:off x="792360" y="1428480"/>
            <a:ext cx="11181960" cy="52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2 ) ANALYSE des qualités et défauts 👍💜👎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QUESTIONS GÉNÉRALES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chemeClr val="dk1"/>
                </a:solidFill>
                <a:latin typeface="Raleway"/>
                <a:ea typeface="Raleway"/>
              </a:rPr>
              <a:t>En utilisant les sources suivantes ou toute autre source :</a:t>
            </a:r>
            <a:br>
              <a:rPr sz="1600"/>
            </a:b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1"/>
              </a:rPr>
              <a:t>https://medium.com/@codemass/battle-of-the-titans-nestjs-vs-loopback-framework-which-is-the-best-and-which-one-to-use-e01a6b8afd2c</a:t>
            </a:r>
            <a:r>
              <a:rPr b="1" lang="en-US" sz="1600" spc="-1" strike="noStrike">
                <a:solidFill>
                  <a:schemeClr val="dk1"/>
                </a:solidFill>
                <a:latin typeface="Raleway"/>
                <a:ea typeface="Raleway"/>
              </a:rPr>
              <a:t>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2"/>
              </a:rPr>
              <a:t>https://www.quora.com/What-is-your-review-of-LoopBack-Node-js-framework</a:t>
            </a:r>
            <a:r>
              <a:rPr b="1" lang="en-US" sz="1600" spc="-1" strike="noStrike">
                <a:solidFill>
                  <a:schemeClr val="dk1"/>
                </a:solidFill>
                <a:latin typeface="Raleway"/>
                <a:ea typeface="Raleway"/>
              </a:rPr>
              <a:t>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Quelles sont les bénéfices d'un générateur de code de service de données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Améliorer la vitesse et faciliter le développement, on a un point de départ très rapidement pour commencer le développement.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147;p19"/>
          <p:cNvSpPr/>
          <p:nvPr/>
        </p:nvSpPr>
        <p:spPr>
          <a:xfrm>
            <a:off x="715320" y="284760"/>
            <a:ext cx="8503560" cy="69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SAVOIR-LIRE - GÉNÉRATEURS</a:t>
            </a:r>
            <a:endParaRPr b="0" lang="fr-CA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Google Shape;148;p19"/>
          <p:cNvSpPr/>
          <p:nvPr/>
        </p:nvSpPr>
        <p:spPr>
          <a:xfrm>
            <a:off x="792360" y="1428480"/>
            <a:ext cx="11289600" cy="511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>
              <a:lnSpc>
                <a:spcPct val="115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highlight>
                  <a:srgbClr val="ffff00"/>
                </a:highlight>
                <a:latin typeface="Oswald"/>
                <a:ea typeface="Oswald"/>
              </a:rPr>
              <a:t>NIVEAU 3 ) LE NIVEAU APPLICATIONS 🎀🎀🎀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QUESTIONS d'ÉTUDES de CAS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En utilisant les sources suivantes :</a:t>
            </a:r>
            <a:br>
              <a:rPr sz="1600"/>
            </a:br>
            <a:r>
              <a:rPr b="1" lang="en-US" sz="14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1"/>
              </a:rPr>
              <a:t>https://loopback.io/what-our-users-say.html</a:t>
            </a:r>
            <a:r>
              <a:rPr b="1" lang="en-US" sz="14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 u="sng">
                <a:solidFill>
                  <a:schemeClr val="hlink"/>
                </a:solidFill>
                <a:uFillTx/>
                <a:latin typeface="Raleway"/>
                <a:ea typeface="Raleway"/>
                <a:hlinkClick r:id="rId2"/>
              </a:rPr>
              <a:t>https://loopback.io/doc/en/lb4/Examples.html</a:t>
            </a:r>
            <a:r>
              <a:rPr b="1" lang="en-US" sz="1400" spc="-1" strike="noStrike">
                <a:solidFill>
                  <a:srgbClr val="000000"/>
                </a:solidFill>
                <a:latin typeface="Raleway"/>
                <a:ea typeface="Raleway"/>
              </a:rPr>
              <a:t> 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 u="sng">
                <a:solidFill>
                  <a:schemeClr val="hlink"/>
                </a:solidFill>
                <a:highlight>
                  <a:srgbClr val="00ff00"/>
                </a:highlight>
                <a:uFillTx/>
                <a:latin typeface="Raleway"/>
                <a:ea typeface="Raleway"/>
                <a:hlinkClick r:id="rId3"/>
              </a:rPr>
              <a:t>https://stackshare.io/stackups/loopback-vs-yeoman</a:t>
            </a:r>
            <a:r>
              <a:rPr b="1" lang="en-US" sz="1400" spc="-1" strike="noStrike">
                <a:solidFill>
                  <a:srgbClr val="000000"/>
                </a:solidFill>
                <a:highlight>
                  <a:srgbClr val="00ff00"/>
                </a:highlight>
                <a:latin typeface="Raleway"/>
                <a:ea typeface="Raleway"/>
              </a:rPr>
              <a:t> 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Expliquer dans </a:t>
            </a:r>
            <a:r>
              <a:rPr b="1" lang="en-US" sz="1600" spc="-1" strike="noStrike">
                <a:solidFill>
                  <a:srgbClr val="ff9900"/>
                </a:solidFill>
                <a:latin typeface="Raleway"/>
                <a:ea typeface="Raleway"/>
              </a:rPr>
              <a:t>quelles applications</a:t>
            </a: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 des générateurs d'échafaudage pourraient être utilisées et à quelle étape du développement logiciel ?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Applications full-stack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Services de données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Microservices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Utilisé lors du début du developpement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Inventez le logiciel.  Soyez précis et détaillé.  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Site de commerce en ligne, ou des vendeurs ajouter leur produit à </a:t>
            </a:r>
            <a:r>
              <a:rPr b="0" lang="en-US" sz="1600" spc="-1" strike="noStrike">
                <a:solidFill>
                  <a:srgbClr val="000000"/>
                </a:solidFill>
                <a:latin typeface="Raleway"/>
                <a:ea typeface="Raleway"/>
              </a:rPr>
              <a:t>vendre et les client peuvent les acheter</a:t>
            </a:r>
            <a:endParaRPr b="0" lang="fr-CA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Google Shape;149;p19"/>
          <p:cNvSpPr/>
          <p:nvPr/>
        </p:nvSpPr>
        <p:spPr>
          <a:xfrm>
            <a:off x="10583280" y="293400"/>
            <a:ext cx="1379160" cy="528120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ffffff"/>
          </a:solidFill>
          <a:ln w="9525">
            <a:solidFill>
              <a:srgbClr val="4454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individuel</a:t>
            </a:r>
            <a:endParaRPr b="0" lang="fr-CA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LibreOffice/24.2.7.2$Linux_X86_64 LibreOffice_project/420$Build-2</Application>
  <AppVersion>15.0000</AppVersion>
  <Words>744</Words>
  <Paragraphs>142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en-CA</dc:language>
  <cp:lastModifiedBy/>
  <dcterms:modified xsi:type="dcterms:W3CDTF">2026-05-20T11:03:38Z</dcterms:modified>
  <cp:revision>5</cp:revision>
  <dc:subject/>
  <dc:title>PRÉPARATION  GÉNÉRATEURS &amp; QUERY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14</vt:i4>
  </property>
  <property fmtid="{D5CDD505-2E9C-101B-9397-08002B2CF9AE}" pid="3" name="PresentationFormat">
    <vt:lpwstr>Grand écran</vt:lpwstr>
  </property>
  <property fmtid="{D5CDD505-2E9C-101B-9397-08002B2CF9AE}" pid="4" name="Slides">
    <vt:i4>14</vt:i4>
  </property>
</Properties>
</file>